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23"/>
  </p:notesMasterIdLst>
  <p:sldIdLst>
    <p:sldId id="256" r:id="rId2"/>
    <p:sldId id="412" r:id="rId3"/>
    <p:sldId id="414" r:id="rId4"/>
    <p:sldId id="425" r:id="rId5"/>
    <p:sldId id="426" r:id="rId6"/>
    <p:sldId id="428" r:id="rId7"/>
    <p:sldId id="436" r:id="rId8"/>
    <p:sldId id="437" r:id="rId9"/>
    <p:sldId id="438" r:id="rId10"/>
    <p:sldId id="442" r:id="rId11"/>
    <p:sldId id="431" r:id="rId12"/>
    <p:sldId id="439" r:id="rId13"/>
    <p:sldId id="440" r:id="rId14"/>
    <p:sldId id="445" r:id="rId15"/>
    <p:sldId id="447" r:id="rId16"/>
    <p:sldId id="448" r:id="rId17"/>
    <p:sldId id="443" r:id="rId18"/>
    <p:sldId id="444" r:id="rId19"/>
    <p:sldId id="449" r:id="rId20"/>
    <p:sldId id="423" r:id="rId21"/>
    <p:sldId id="398"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514" autoAdjust="0"/>
  </p:normalViewPr>
  <p:slideViewPr>
    <p:cSldViewPr snapToGrid="0">
      <p:cViewPr varScale="1">
        <p:scale>
          <a:sx n="76" d="100"/>
          <a:sy n="76" d="100"/>
        </p:scale>
        <p:origin x="91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4D81AB-5C22-44AE-BD10-60DEA076FF20}" type="datetimeFigureOut">
              <a:rPr lang="zh-CN" altLang="en-US" smtClean="0"/>
              <a:t>2021/6/9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B4BFE3-4E4A-4C3A-8BEE-1273F41C5B95}" type="slidenum">
              <a:rPr lang="zh-CN" altLang="en-US" smtClean="0"/>
              <a:t>‹#›</a:t>
            </a:fld>
            <a:endParaRPr lang="zh-CN" altLang="en-US"/>
          </a:p>
        </p:txBody>
      </p:sp>
    </p:spTree>
    <p:extLst>
      <p:ext uri="{BB962C8B-B14F-4D97-AF65-F5344CB8AC3E}">
        <p14:creationId xmlns:p14="http://schemas.microsoft.com/office/powerpoint/2010/main" val="4242275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0005C2-F4D0-4488-BE5D-56CE4CE5DAA7}" type="slidenum">
              <a:rPr lang="zh-CN" altLang="en-US" smtClean="0"/>
              <a:t>1</a:t>
            </a:fld>
            <a:endParaRPr lang="zh-CN" altLang="en-US"/>
          </a:p>
        </p:txBody>
      </p:sp>
    </p:spTree>
    <p:extLst>
      <p:ext uri="{BB962C8B-B14F-4D97-AF65-F5344CB8AC3E}">
        <p14:creationId xmlns:p14="http://schemas.microsoft.com/office/powerpoint/2010/main" val="1302889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其实做完感知和预测两部分就可以实现无障碍环境下的拦截了 给大家看一个简单的</a:t>
            </a:r>
            <a:r>
              <a:rPr lang="en-US" altLang="zh-CN" dirty="0"/>
              <a:t>demo </a:t>
            </a:r>
            <a:r>
              <a:rPr lang="zh-CN" altLang="en-US" dirty="0"/>
              <a:t>蓝色小车做圆周运动 红色小车进行拦截</a:t>
            </a:r>
            <a:r>
              <a:rPr lang="en-US" altLang="zh-CN" dirty="0"/>
              <a:t> </a:t>
            </a:r>
            <a:r>
              <a:rPr lang="zh-CN" altLang="en-US" dirty="0"/>
              <a:t>前面讲到的这些都是我在中期之前做的工作</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10</a:t>
            </a:fld>
            <a:endParaRPr lang="zh-CN" altLang="en-US"/>
          </a:p>
        </p:txBody>
      </p:sp>
    </p:spTree>
    <p:extLst>
      <p:ext uri="{BB962C8B-B14F-4D97-AF65-F5344CB8AC3E}">
        <p14:creationId xmlns:p14="http://schemas.microsoft.com/office/powerpoint/2010/main" val="396199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中期之后我主要做了决策规划模块</a:t>
            </a:r>
            <a:endParaRPr lang="en-US" altLang="zh-CN" dirty="0"/>
          </a:p>
          <a:p>
            <a:pPr>
              <a:lnSpc>
                <a:spcPct val="150000"/>
              </a:lnSpc>
            </a:pPr>
            <a:r>
              <a:rPr lang="zh-CN" altLang="en-US" dirty="0"/>
              <a:t>决策规划模块采用了分层优化的思想，首先找到合适的拦截点，再针对该点做轨迹规划，这里解耦是指将。。。。解耦成。。。</a:t>
            </a:r>
            <a:endParaRPr lang="en-US" altLang="zh-CN" dirty="0"/>
          </a:p>
          <a:p>
            <a:pPr>
              <a:lnSpc>
                <a:spcPct val="150000"/>
              </a:lnSpc>
            </a:pPr>
            <a:r>
              <a:rPr lang="zh-CN" altLang="en-US" dirty="0"/>
              <a:t>需要明确一下轨迹和路径是不同的概念 。。。</a:t>
            </a:r>
            <a:endParaRPr lang="en-US" altLang="zh-CN" dirty="0"/>
          </a:p>
          <a:p>
            <a:pPr>
              <a:lnSpc>
                <a:spcPct val="150000"/>
              </a:lnSpc>
            </a:pPr>
            <a:r>
              <a:rPr lang="zh-CN" altLang="en-US" dirty="0"/>
              <a:t>解耦比非解耦效率更高</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11</a:t>
            </a:fld>
            <a:endParaRPr lang="zh-CN" altLang="en-US"/>
          </a:p>
        </p:txBody>
      </p:sp>
    </p:spTree>
    <p:extLst>
      <p:ext uri="{BB962C8B-B14F-4D97-AF65-F5344CB8AC3E}">
        <p14:creationId xmlns:p14="http://schemas.microsoft.com/office/powerpoint/2010/main" val="4287493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其实普通的二维</a:t>
            </a:r>
            <a:r>
              <a:rPr lang="en-US" altLang="zh-CN" dirty="0"/>
              <a:t>A</a:t>
            </a:r>
            <a:r>
              <a:rPr lang="zh-CN" altLang="en-US" dirty="0"/>
              <a:t>*就可以 但三维</a:t>
            </a:r>
            <a:r>
              <a:rPr lang="en-US" altLang="zh-CN" dirty="0"/>
              <a:t>A</a:t>
            </a:r>
            <a:r>
              <a:rPr lang="zh-CN" altLang="en-US" dirty="0"/>
              <a:t>*可以解决有动态障碍物的情况</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12</a:t>
            </a:fld>
            <a:endParaRPr lang="zh-CN" altLang="en-US"/>
          </a:p>
        </p:txBody>
      </p:sp>
    </p:spTree>
    <p:extLst>
      <p:ext uri="{BB962C8B-B14F-4D97-AF65-F5344CB8AC3E}">
        <p14:creationId xmlns:p14="http://schemas.microsoft.com/office/powerpoint/2010/main" val="551505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这是拦截点选取的仿真测试</a:t>
            </a:r>
            <a:endParaRPr lang="en-US" altLang="zh-CN" dirty="0"/>
          </a:p>
          <a:p>
            <a:pPr>
              <a:lnSpc>
                <a:spcPct val="150000"/>
              </a:lnSpc>
            </a:pPr>
            <a:r>
              <a:rPr lang="zh-CN" altLang="en-US" dirty="0"/>
              <a:t>这张图可以帮大家更清晰的理解这个过程 </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13</a:t>
            </a:fld>
            <a:endParaRPr lang="zh-CN" altLang="en-US"/>
          </a:p>
        </p:txBody>
      </p:sp>
    </p:spTree>
    <p:extLst>
      <p:ext uri="{BB962C8B-B14F-4D97-AF65-F5344CB8AC3E}">
        <p14:creationId xmlns:p14="http://schemas.microsoft.com/office/powerpoint/2010/main" val="713184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选出了拦截点后，要做从当前位置到该点的轨迹规划</a:t>
            </a:r>
            <a:endParaRPr lang="en-US" altLang="zh-CN" dirty="0"/>
          </a:p>
          <a:p>
            <a:pPr>
              <a:lnSpc>
                <a:spcPct val="150000"/>
              </a:lnSpc>
            </a:pPr>
            <a:r>
              <a:rPr lang="zh-CN" altLang="en-US" dirty="0"/>
              <a:t>前面也讲了 我们将它解耦为路径规划和速度规划</a:t>
            </a:r>
            <a:endParaRPr lang="en-US" altLang="zh-CN" dirty="0"/>
          </a:p>
          <a:p>
            <a:pPr>
              <a:lnSpc>
                <a:spcPct val="150000"/>
              </a:lnSpc>
            </a:pPr>
            <a:endParaRPr lang="en-US" altLang="zh-CN" dirty="0"/>
          </a:p>
          <a:p>
            <a:pPr>
              <a:lnSpc>
                <a:spcPct val="150000"/>
              </a:lnSpc>
            </a:pPr>
            <a:r>
              <a:rPr lang="zh-CN" altLang="en-US" dirty="0"/>
              <a:t>路径规划我们采用的。。。 混合</a:t>
            </a:r>
            <a:r>
              <a:rPr lang="en-US" altLang="zh-CN" dirty="0"/>
              <a:t>A</a:t>
            </a:r>
            <a:r>
              <a:rPr lang="zh-CN" altLang="en-US" dirty="0"/>
              <a:t>*相对</a:t>
            </a:r>
            <a:r>
              <a:rPr lang="en-US" altLang="zh-CN" dirty="0"/>
              <a:t>A</a:t>
            </a:r>
            <a:r>
              <a:rPr lang="zh-CN" altLang="en-US" dirty="0"/>
              <a:t>*最大的特点就是。。。</a:t>
            </a:r>
            <a:endParaRPr lang="en-US" altLang="zh-CN" dirty="0"/>
          </a:p>
          <a:p>
            <a:pPr>
              <a:lnSpc>
                <a:spcPct val="150000"/>
              </a:lnSpc>
            </a:pPr>
            <a:r>
              <a:rPr lang="zh-CN" altLang="en-US" dirty="0"/>
              <a:t>能够生成供车辆行驶的平滑路径</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14</a:t>
            </a:fld>
            <a:endParaRPr lang="zh-CN" altLang="en-US"/>
          </a:p>
        </p:txBody>
      </p:sp>
    </p:spTree>
    <p:extLst>
      <p:ext uri="{BB962C8B-B14F-4D97-AF65-F5344CB8AC3E}">
        <p14:creationId xmlns:p14="http://schemas.microsoft.com/office/powerpoint/2010/main" val="3588112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这是我自己编写的混合</a:t>
            </a:r>
            <a:r>
              <a:rPr lang="en-US" altLang="zh-CN" dirty="0"/>
              <a:t>A</a:t>
            </a:r>
            <a:r>
              <a:rPr lang="zh-CN" altLang="en-US" dirty="0"/>
              <a:t>*仿真测试</a:t>
            </a:r>
            <a:endParaRPr lang="en-US" altLang="zh-CN" dirty="0"/>
          </a:p>
          <a:p>
            <a:pPr>
              <a:lnSpc>
                <a:spcPct val="150000"/>
              </a:lnSpc>
            </a:pPr>
            <a:r>
              <a:rPr lang="zh-CN" altLang="en-US" dirty="0"/>
              <a:t>分别是无障碍、简单障碍和较复杂障碍三种情况</a:t>
            </a:r>
            <a:endParaRPr lang="en-US" altLang="zh-CN" dirty="0"/>
          </a:p>
          <a:p>
            <a:pPr>
              <a:lnSpc>
                <a:spcPct val="150000"/>
              </a:lnSpc>
            </a:pPr>
            <a:r>
              <a:rPr lang="zh-CN" altLang="en-US" dirty="0"/>
              <a:t>可以看到算法搜索时间都比较短 满足我们对实时性的要求</a:t>
            </a:r>
            <a:endParaRPr lang="en-US" altLang="zh-CN" dirty="0"/>
          </a:p>
        </p:txBody>
      </p:sp>
      <p:sp>
        <p:nvSpPr>
          <p:cNvPr id="4" name="灯片编号占位符 3"/>
          <p:cNvSpPr>
            <a:spLocks noGrp="1"/>
          </p:cNvSpPr>
          <p:nvPr>
            <p:ph type="sldNum" sz="quarter" idx="5"/>
          </p:nvPr>
        </p:nvSpPr>
        <p:spPr/>
        <p:txBody>
          <a:bodyPr/>
          <a:lstStyle/>
          <a:p>
            <a:fld id="{890005C2-F4D0-4488-BE5D-56CE4CE5DAA7}" type="slidenum">
              <a:rPr lang="zh-CN" altLang="en-US" smtClean="0"/>
              <a:t>15</a:t>
            </a:fld>
            <a:endParaRPr lang="zh-CN" altLang="en-US"/>
          </a:p>
        </p:txBody>
      </p:sp>
    </p:spTree>
    <p:extLst>
      <p:ext uri="{BB962C8B-B14F-4D97-AF65-F5344CB8AC3E}">
        <p14:creationId xmlns:p14="http://schemas.microsoft.com/office/powerpoint/2010/main" val="1288763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t>cost</a:t>
            </a:r>
            <a:r>
              <a:rPr lang="zh-CN" altLang="en-US" dirty="0"/>
              <a:t>：障碍物距离 </a:t>
            </a:r>
            <a:r>
              <a:rPr lang="en-US" altLang="zh-CN" dirty="0"/>
              <a:t>+ </a:t>
            </a:r>
            <a:r>
              <a:rPr lang="zh-CN" altLang="en-US" dirty="0"/>
              <a:t>到终点距离 </a:t>
            </a:r>
            <a:r>
              <a:rPr lang="en-US" altLang="zh-CN" dirty="0"/>
              <a:t>+ </a:t>
            </a:r>
            <a:r>
              <a:rPr lang="zh-CN" altLang="en-US" dirty="0"/>
              <a:t>上一时刻</a:t>
            </a:r>
            <a:r>
              <a:rPr lang="en-US" altLang="zh-CN" dirty="0"/>
              <a:t>cost + v/a/jerk cost</a:t>
            </a:r>
          </a:p>
          <a:p>
            <a:pPr>
              <a:lnSpc>
                <a:spcPct val="150000"/>
              </a:lnSpc>
            </a:pPr>
            <a:endParaRPr lang="en-US" altLang="zh-CN" dirty="0"/>
          </a:p>
          <a:p>
            <a:pPr>
              <a:lnSpc>
                <a:spcPct val="150000"/>
              </a:lnSpc>
            </a:pPr>
            <a:r>
              <a:rPr lang="zh-CN" altLang="en-US" dirty="0"/>
              <a:t>速度规划参考了百度自动驾驶</a:t>
            </a:r>
            <a:r>
              <a:rPr lang="en-US" altLang="zh-CN" dirty="0" err="1"/>
              <a:t>apollo</a:t>
            </a:r>
            <a:r>
              <a:rPr lang="zh-CN" altLang="en-US" dirty="0"/>
              <a:t>的方法 就是先。。。</a:t>
            </a:r>
            <a:endParaRPr lang="en-US" altLang="zh-CN" dirty="0"/>
          </a:p>
          <a:p>
            <a:pPr>
              <a:lnSpc>
                <a:spcPct val="150000"/>
              </a:lnSpc>
            </a:pPr>
            <a:r>
              <a:rPr lang="en-US" altLang="zh-CN" dirty="0"/>
              <a:t>ST</a:t>
            </a:r>
            <a:r>
              <a:rPr lang="zh-CN" altLang="en-US" dirty="0"/>
              <a:t>图是横轴为 纵轴为 我们可以将路径上的动态障碍物投影到</a:t>
            </a:r>
            <a:r>
              <a:rPr lang="en-US" altLang="zh-CN" dirty="0" err="1"/>
              <a:t>st</a:t>
            </a:r>
            <a:r>
              <a:rPr lang="zh-CN" altLang="en-US" dirty="0"/>
              <a:t>图上 就是这个黄色的区域 比如我们现在有两条速度曲线</a:t>
            </a:r>
            <a:r>
              <a:rPr lang="en-US" altLang="zh-CN" dirty="0"/>
              <a:t>ab</a:t>
            </a:r>
          </a:p>
          <a:p>
            <a:pPr>
              <a:lnSpc>
                <a:spcPct val="150000"/>
              </a:lnSpc>
            </a:pPr>
            <a:r>
              <a:rPr lang="zh-CN" altLang="en-US" dirty="0"/>
              <a:t>在速度规划的时候 先求出每个栅格的。。。用启发式图搜索的方法找到</a:t>
            </a:r>
            <a:r>
              <a:rPr lang="en-US" altLang="zh-CN" dirty="0"/>
              <a:t>cost</a:t>
            </a:r>
            <a:r>
              <a:rPr lang="zh-CN" altLang="en-US" dirty="0"/>
              <a:t>最低的路径 得到速度曲线</a:t>
            </a:r>
            <a:endParaRPr lang="en-US" altLang="zh-CN" dirty="0"/>
          </a:p>
          <a:p>
            <a:pPr>
              <a:lnSpc>
                <a:spcPct val="150000"/>
              </a:lnSpc>
            </a:pPr>
            <a:endParaRPr lang="en-US" altLang="zh-CN" dirty="0"/>
          </a:p>
          <a:p>
            <a:pPr>
              <a:lnSpc>
                <a:spcPct val="150000"/>
              </a:lnSpc>
            </a:pPr>
            <a:r>
              <a:rPr lang="zh-CN" altLang="en-US" dirty="0"/>
              <a:t>然后对速度曲线进行平滑优化 这一步的目标是使优化得到的位置变量尽可能贴近先前规划出的曲线。。这是一个</a:t>
            </a:r>
            <a:r>
              <a:rPr lang="en-US" altLang="zh-CN" dirty="0"/>
              <a:t>QP</a:t>
            </a:r>
            <a:r>
              <a:rPr lang="zh-CN" altLang="en-US" dirty="0"/>
              <a:t>优化问题</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16</a:t>
            </a:fld>
            <a:endParaRPr lang="zh-CN" altLang="en-US"/>
          </a:p>
        </p:txBody>
      </p:sp>
    </p:spTree>
    <p:extLst>
      <p:ext uri="{BB962C8B-B14F-4D97-AF65-F5344CB8AC3E}">
        <p14:creationId xmlns:p14="http://schemas.microsoft.com/office/powerpoint/2010/main" val="183557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这是决策规划模块的仿真视频</a:t>
            </a:r>
            <a:r>
              <a:rPr lang="en-US" altLang="zh-CN" dirty="0"/>
              <a:t>demo</a:t>
            </a:r>
          </a:p>
          <a:p>
            <a:pPr>
              <a:lnSpc>
                <a:spcPct val="150000"/>
              </a:lnSpc>
            </a:pPr>
            <a:r>
              <a:rPr lang="zh-CN" altLang="en-US" dirty="0"/>
              <a:t>蓝色小车做直线运动 红色小车避开障碍物进行拦截</a:t>
            </a:r>
            <a:endParaRPr lang="en-US" altLang="zh-CN" dirty="0"/>
          </a:p>
          <a:p>
            <a:pPr>
              <a:lnSpc>
                <a:spcPct val="150000"/>
              </a:lnSpc>
            </a:pPr>
            <a:r>
              <a:rPr lang="zh-CN" altLang="en-US"/>
              <a:t>可以看到红色小车在路径曲率较小的地方速度也较小，在直线部分速度较快，这都是速度规划的结果</a:t>
            </a:r>
            <a:endParaRPr lang="en-US" altLang="zh-CN" dirty="0"/>
          </a:p>
        </p:txBody>
      </p:sp>
      <p:sp>
        <p:nvSpPr>
          <p:cNvPr id="4" name="灯片编号占位符 3"/>
          <p:cNvSpPr>
            <a:spLocks noGrp="1"/>
          </p:cNvSpPr>
          <p:nvPr>
            <p:ph type="sldNum" sz="quarter" idx="5"/>
          </p:nvPr>
        </p:nvSpPr>
        <p:spPr/>
        <p:txBody>
          <a:bodyPr/>
          <a:lstStyle/>
          <a:p>
            <a:fld id="{890005C2-F4D0-4488-BE5D-56CE4CE5DAA7}" type="slidenum">
              <a:rPr lang="zh-CN" altLang="en-US" smtClean="0"/>
              <a:t>17</a:t>
            </a:fld>
            <a:endParaRPr lang="zh-CN" altLang="en-US"/>
          </a:p>
        </p:txBody>
      </p:sp>
    </p:spTree>
    <p:extLst>
      <p:ext uri="{BB962C8B-B14F-4D97-AF65-F5344CB8AC3E}">
        <p14:creationId xmlns:p14="http://schemas.microsoft.com/office/powerpoint/2010/main" val="2415338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zh-CN" altLang="en-US" dirty="0"/>
          </a:p>
        </p:txBody>
      </p:sp>
      <p:sp>
        <p:nvSpPr>
          <p:cNvPr id="4" name="灯片编号占位符 3"/>
          <p:cNvSpPr>
            <a:spLocks noGrp="1"/>
          </p:cNvSpPr>
          <p:nvPr>
            <p:ph type="sldNum" sz="quarter" idx="5"/>
          </p:nvPr>
        </p:nvSpPr>
        <p:spPr/>
        <p:txBody>
          <a:bodyPr/>
          <a:lstStyle/>
          <a:p>
            <a:fld id="{890005C2-F4D0-4488-BE5D-56CE4CE5DAA7}" type="slidenum">
              <a:rPr lang="zh-CN" altLang="en-US" smtClean="0"/>
              <a:t>18</a:t>
            </a:fld>
            <a:endParaRPr lang="zh-CN" altLang="en-US"/>
          </a:p>
        </p:txBody>
      </p:sp>
    </p:spTree>
    <p:extLst>
      <p:ext uri="{BB962C8B-B14F-4D97-AF65-F5344CB8AC3E}">
        <p14:creationId xmlns:p14="http://schemas.microsoft.com/office/powerpoint/2010/main" val="1177710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我会先介绍我的课题背景，之后讲一下毕设期间的工作内容，最后做一个总结和展望</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2</a:t>
            </a:fld>
            <a:endParaRPr lang="zh-CN" altLang="en-US"/>
          </a:p>
        </p:txBody>
      </p:sp>
    </p:spTree>
    <p:extLst>
      <p:ext uri="{BB962C8B-B14F-4D97-AF65-F5344CB8AC3E}">
        <p14:creationId xmlns:p14="http://schemas.microsoft.com/office/powerpoint/2010/main" val="339215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首先是课题背景 随着</a:t>
            </a:r>
            <a:r>
              <a:rPr lang="en-US" altLang="zh-CN" dirty="0"/>
              <a:t>….</a:t>
            </a:r>
          </a:p>
          <a:p>
            <a:pPr>
              <a:lnSpc>
                <a:spcPct val="150000"/>
              </a:lnSpc>
            </a:pPr>
            <a:r>
              <a:rPr lang="zh-CN" altLang="en-US" dirty="0"/>
              <a:t>不仅可以用在军事领域，也可以应用在一些日常生活领域</a:t>
            </a:r>
            <a:endParaRPr lang="en-US" altLang="zh-CN" dirty="0"/>
          </a:p>
          <a:p>
            <a:pPr>
              <a:lnSpc>
                <a:spcPct val="150000"/>
              </a:lnSpc>
            </a:pPr>
            <a:r>
              <a:rPr lang="zh-CN" altLang="en-US" dirty="0"/>
              <a:t>在文献调研中，我发现我们可以按照目标的运动速度将拦截问题划分为两类，一类是导弹拦截问题，因为导弹速度很快，所以研究中一般都会近似为匀速直线运动，另一类是目标移动速度较低，轨迹不定的场景，也是我们本次课题要研究的场景。在拦截低速目标的问题中，我们重点关注三个方面，一个是计算效率，因为我们要进行实时拦截，二是有没有避障能力，三是规划初的轨迹是否可行，比如是否光滑，是否符合智能体的运动学特性等</a:t>
            </a:r>
            <a:endParaRPr lang="en-US" altLang="zh-CN" dirty="0"/>
          </a:p>
          <a:p>
            <a:pPr>
              <a:lnSpc>
                <a:spcPct val="150000"/>
              </a:lnSpc>
            </a:pPr>
            <a:r>
              <a:rPr lang="zh-CN" altLang="en-US" dirty="0"/>
              <a:t>我们希望实现的拦截算法是同时满足这三个要求的</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3</a:t>
            </a:fld>
            <a:endParaRPr lang="zh-CN" altLang="en-US"/>
          </a:p>
        </p:txBody>
      </p:sp>
    </p:spTree>
    <p:extLst>
      <p:ext uri="{BB962C8B-B14F-4D97-AF65-F5344CB8AC3E}">
        <p14:creationId xmlns:p14="http://schemas.microsoft.com/office/powerpoint/2010/main" val="665289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那我们的任务目标就是控制智能体 这里限定是智能小车</a:t>
            </a:r>
            <a:r>
              <a:rPr lang="en-US" altLang="zh-CN" dirty="0"/>
              <a:t>……</a:t>
            </a:r>
          </a:p>
          <a:p>
            <a:pPr>
              <a:lnSpc>
                <a:spcPct val="150000"/>
              </a:lnSpc>
            </a:pPr>
            <a:r>
              <a:rPr lang="zh-CN" altLang="en-US" dirty="0"/>
              <a:t>题目中“基于数据驱动”的意思是移动目标的系统输入和内部控制策略都是未知的，我们观测一段时间内位置坐标，基于这个历史运动数据去在线预测它的未来轨迹，控制任务小车拦截</a:t>
            </a:r>
            <a:endParaRPr lang="en-US" altLang="zh-CN" dirty="0"/>
          </a:p>
          <a:p>
            <a:pPr>
              <a:lnSpc>
                <a:spcPct val="150000"/>
              </a:lnSpc>
            </a:pPr>
            <a:r>
              <a:rPr lang="zh-CN" altLang="en-US" dirty="0"/>
              <a:t>我的实验环境是用</a:t>
            </a:r>
            <a:r>
              <a:rPr lang="en-US" altLang="zh-CN" dirty="0" err="1"/>
              <a:t>ros</a:t>
            </a:r>
            <a:r>
              <a:rPr lang="en-US" altLang="zh-CN" dirty="0"/>
              <a:t> + gazebo</a:t>
            </a:r>
            <a:r>
              <a:rPr lang="zh-CN" altLang="en-US" dirty="0"/>
              <a:t>搭建的一个仿真环境</a:t>
            </a:r>
            <a:endParaRPr lang="en-US" altLang="zh-CN" dirty="0"/>
          </a:p>
          <a:p>
            <a:pPr>
              <a:lnSpc>
                <a:spcPct val="150000"/>
              </a:lnSpc>
            </a:pPr>
            <a:endParaRPr lang="en-US" altLang="zh-CN" dirty="0"/>
          </a:p>
        </p:txBody>
      </p:sp>
      <p:sp>
        <p:nvSpPr>
          <p:cNvPr id="4" name="灯片编号占位符 3"/>
          <p:cNvSpPr>
            <a:spLocks noGrp="1"/>
          </p:cNvSpPr>
          <p:nvPr>
            <p:ph type="sldNum" sz="quarter" idx="5"/>
          </p:nvPr>
        </p:nvSpPr>
        <p:spPr/>
        <p:txBody>
          <a:bodyPr/>
          <a:lstStyle/>
          <a:p>
            <a:fld id="{890005C2-F4D0-4488-BE5D-56CE4CE5DAA7}" type="slidenum">
              <a:rPr lang="zh-CN" altLang="en-US" smtClean="0"/>
              <a:t>4</a:t>
            </a:fld>
            <a:endParaRPr lang="zh-CN" altLang="en-US"/>
          </a:p>
        </p:txBody>
      </p:sp>
    </p:spTree>
    <p:extLst>
      <p:ext uri="{BB962C8B-B14F-4D97-AF65-F5344CB8AC3E}">
        <p14:creationId xmlns:p14="http://schemas.microsoft.com/office/powerpoint/2010/main" val="665289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我们可以把整个任务分为四个模块，分别是感知、预测、决策规划和控制</a:t>
            </a:r>
            <a:endParaRPr lang="en-US" altLang="zh-CN" dirty="0"/>
          </a:p>
          <a:p>
            <a:pPr>
              <a:lnSpc>
                <a:spcPct val="150000"/>
              </a:lnSpc>
            </a:pPr>
            <a:r>
              <a:rPr lang="zh-CN" altLang="en-US" dirty="0"/>
              <a:t>其中感知模块负责 发现目标。。。</a:t>
            </a:r>
            <a:endParaRPr lang="en-US" altLang="zh-CN" dirty="0"/>
          </a:p>
          <a:p>
            <a:pPr>
              <a:lnSpc>
                <a:spcPct val="150000"/>
              </a:lnSpc>
            </a:pPr>
            <a:r>
              <a:rPr lang="zh-CN" altLang="en-US" dirty="0"/>
              <a:t>最后控制模块控制车身跟随航迹点</a:t>
            </a:r>
            <a:endParaRPr lang="en-US" altLang="zh-CN" dirty="0"/>
          </a:p>
          <a:p>
            <a:pPr>
              <a:lnSpc>
                <a:spcPct val="150000"/>
              </a:lnSpc>
            </a:pPr>
            <a:r>
              <a:rPr lang="zh-CN" altLang="en-US" dirty="0"/>
              <a:t>我们本次课题重点关注前三个模块 控制部分我用的是简单的</a:t>
            </a:r>
            <a:r>
              <a:rPr lang="en-US" altLang="zh-CN" dirty="0" err="1"/>
              <a:t>pid</a:t>
            </a:r>
            <a:r>
              <a:rPr lang="zh-CN" altLang="en-US" dirty="0"/>
              <a:t>和</a:t>
            </a:r>
            <a:r>
              <a:rPr lang="en-US" altLang="zh-CN" dirty="0"/>
              <a:t>pure pursuit</a:t>
            </a:r>
            <a:r>
              <a:rPr lang="zh-CN" altLang="en-US" dirty="0"/>
              <a:t>来做纵向和横向控制 这里就不细讲了 后面我会依次介绍感知预测决策规划的实现方案</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5</a:t>
            </a:fld>
            <a:endParaRPr lang="zh-CN" altLang="en-US"/>
          </a:p>
        </p:txBody>
      </p:sp>
    </p:spTree>
    <p:extLst>
      <p:ext uri="{BB962C8B-B14F-4D97-AF65-F5344CB8AC3E}">
        <p14:creationId xmlns:p14="http://schemas.microsoft.com/office/powerpoint/2010/main" val="966988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首先是感知部分，在仿真环境中我们可以通过</a:t>
            </a:r>
            <a:r>
              <a:rPr lang="en-US" altLang="zh-CN" dirty="0"/>
              <a:t>gazebo</a:t>
            </a:r>
            <a:r>
              <a:rPr lang="zh-CN" altLang="en-US" dirty="0"/>
              <a:t>提供的服务</a:t>
            </a:r>
            <a:r>
              <a:rPr lang="en-US" altLang="zh-CN" dirty="0" err="1"/>
              <a:t>gms</a:t>
            </a:r>
            <a:r>
              <a:rPr lang="zh-CN" altLang="en-US" dirty="0"/>
              <a:t>来直接获取目标的位置信息，仿真中得到的坐标都是很准确的，但在现实观测中，可能会存在噪声干扰，导致观测结果存在高斯误差，这种误差怎么减小呢？我先前在调研小车预测和追踪的时候有学习过卡尔曼滤波，后来我发现卡尔曼滤波必须在已知小车内部控制策略和转移矩阵的情况下才能用于预测，在我们这里并不适用，但卡尔曼滤波这种可以综合历史数据和当前得到传感器数据的特点，可以用来提高观测精度</a:t>
            </a:r>
            <a:endParaRPr lang="en-US" altLang="zh-CN" dirty="0"/>
          </a:p>
        </p:txBody>
      </p:sp>
      <p:sp>
        <p:nvSpPr>
          <p:cNvPr id="4" name="灯片编号占位符 3"/>
          <p:cNvSpPr>
            <a:spLocks noGrp="1"/>
          </p:cNvSpPr>
          <p:nvPr>
            <p:ph type="sldNum" sz="quarter" idx="5"/>
          </p:nvPr>
        </p:nvSpPr>
        <p:spPr/>
        <p:txBody>
          <a:bodyPr/>
          <a:lstStyle/>
          <a:p>
            <a:fld id="{890005C2-F4D0-4488-BE5D-56CE4CE5DAA7}" type="slidenum">
              <a:rPr lang="zh-CN" altLang="en-US" smtClean="0"/>
              <a:t>6</a:t>
            </a:fld>
            <a:endParaRPr lang="zh-CN" altLang="en-US"/>
          </a:p>
        </p:txBody>
      </p:sp>
    </p:spTree>
    <p:extLst>
      <p:ext uri="{BB962C8B-B14F-4D97-AF65-F5344CB8AC3E}">
        <p14:creationId xmlns:p14="http://schemas.microsoft.com/office/powerpoint/2010/main" val="53347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这是我在</a:t>
            </a:r>
            <a:r>
              <a:rPr lang="en-US" altLang="zh-CN" dirty="0" err="1"/>
              <a:t>matlab</a:t>
            </a:r>
            <a:r>
              <a:rPr lang="zh-CN" altLang="en-US" dirty="0"/>
              <a:t>里做的实验，分别做了匀速和匀加速运动两种情况，红色是真实运动轨迹，黑色圆圈是加了高斯噪声的观测数据，噪声标准差是</a:t>
            </a:r>
            <a:r>
              <a:rPr lang="en-US" altLang="zh-CN" dirty="0"/>
              <a:t>0.2</a:t>
            </a:r>
            <a:r>
              <a:rPr lang="zh-CN" altLang="en-US" dirty="0"/>
              <a:t>，蓝色是经过卡尔曼滤波之后的数据，可以明显看到对噪声的抑制作用，两种情况下滤波之后误差平方和都稳定减小了百分之十几，并且</a:t>
            </a:r>
            <a:r>
              <a:rPr lang="en-US" altLang="zh-CN" dirty="0"/>
              <a:t>sigma</a:t>
            </a:r>
            <a:r>
              <a:rPr lang="zh-CN" altLang="en-US" dirty="0"/>
              <a:t>越大滤波效果越明显</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7</a:t>
            </a:fld>
            <a:endParaRPr lang="zh-CN" altLang="en-US"/>
          </a:p>
        </p:txBody>
      </p:sp>
    </p:spTree>
    <p:extLst>
      <p:ext uri="{BB962C8B-B14F-4D97-AF65-F5344CB8AC3E}">
        <p14:creationId xmlns:p14="http://schemas.microsoft.com/office/powerpoint/2010/main" val="279474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t>Tl-t0 observation</a:t>
            </a:r>
          </a:p>
          <a:p>
            <a:pPr>
              <a:lnSpc>
                <a:spcPct val="150000"/>
              </a:lnSpc>
            </a:pPr>
            <a:r>
              <a:rPr lang="en-US" altLang="zh-CN" dirty="0"/>
              <a:t>T0-tm predict</a:t>
            </a:r>
          </a:p>
          <a:p>
            <a:pPr>
              <a:lnSpc>
                <a:spcPct val="150000"/>
              </a:lnSpc>
            </a:pPr>
            <a:r>
              <a:rPr lang="zh-CN" altLang="en-US" dirty="0"/>
              <a:t>得到了目标的历史位置数据后，是轨迹预测部分，我用的是多项式拟合来做轨迹预测，我们令目标</a:t>
            </a:r>
            <a:r>
              <a:rPr lang="en-US" altLang="zh-CN" dirty="0"/>
              <a:t>t</a:t>
            </a:r>
            <a:r>
              <a:rPr lang="zh-CN" altLang="en-US" dirty="0"/>
              <a:t>时刻所在位置为一个二维函数</a:t>
            </a:r>
            <a:r>
              <a:rPr lang="en-US" altLang="zh-CN" dirty="0"/>
              <a:t>T</a:t>
            </a:r>
            <a:r>
              <a:rPr lang="zh-CN" altLang="en-US" dirty="0"/>
              <a:t>，对</a:t>
            </a:r>
            <a:r>
              <a:rPr lang="en-US" altLang="zh-CN" dirty="0"/>
              <a:t>T</a:t>
            </a:r>
            <a:r>
              <a:rPr lang="zh-CN" altLang="en-US" dirty="0"/>
              <a:t>展开，忽略高次项，化为关于</a:t>
            </a:r>
            <a:r>
              <a:rPr lang="en-US" altLang="zh-CN" dirty="0"/>
              <a:t>t</a:t>
            </a:r>
            <a:r>
              <a:rPr lang="zh-CN" altLang="en-US" dirty="0"/>
              <a:t>的</a:t>
            </a:r>
            <a:r>
              <a:rPr lang="en-US" altLang="zh-CN" dirty="0"/>
              <a:t>n</a:t>
            </a:r>
            <a:r>
              <a:rPr lang="zh-CN" altLang="en-US" dirty="0"/>
              <a:t>次多项式</a:t>
            </a:r>
            <a:r>
              <a:rPr lang="en-US" altLang="zh-CN" dirty="0"/>
              <a:t>T-hat</a:t>
            </a:r>
            <a:r>
              <a:rPr lang="zh-CN" altLang="en-US" dirty="0"/>
              <a:t>，然后我们观测得到的历史位置信息记为</a:t>
            </a:r>
            <a:r>
              <a:rPr lang="en-US" altLang="zh-CN" dirty="0"/>
              <a:t>p</a:t>
            </a:r>
            <a:r>
              <a:rPr lang="zh-CN" altLang="en-US" dirty="0"/>
              <a:t>，用</a:t>
            </a:r>
            <a:r>
              <a:rPr lang="en-US" altLang="zh-CN" dirty="0"/>
              <a:t>T hat</a:t>
            </a:r>
            <a:r>
              <a:rPr lang="zh-CN" altLang="en-US" dirty="0"/>
              <a:t>对</a:t>
            </a:r>
            <a:r>
              <a:rPr lang="en-US" altLang="zh-CN" dirty="0"/>
              <a:t>Pi</a:t>
            </a:r>
            <a:r>
              <a:rPr lang="zh-CN" altLang="en-US" dirty="0"/>
              <a:t>做二范数逼近，也就是最小化他们的误差平方和，再通过最小二乘法就可以求出来</a:t>
            </a:r>
            <a:r>
              <a:rPr lang="en-US" altLang="zh-CN" dirty="0"/>
              <a:t>T-hat</a:t>
            </a:r>
            <a:r>
              <a:rPr lang="zh-CN" altLang="en-US" dirty="0"/>
              <a:t>的一系列参数</a:t>
            </a:r>
            <a:endParaRPr lang="en-US" altLang="zh-CN" dirty="0"/>
          </a:p>
          <a:p>
            <a:pPr>
              <a:lnSpc>
                <a:spcPct val="150000"/>
              </a:lnSpc>
            </a:pPr>
            <a:r>
              <a:rPr lang="zh-CN" altLang="en-US" dirty="0"/>
              <a:t>之后想预测哪个时间的位置，将时间</a:t>
            </a:r>
            <a:r>
              <a:rPr lang="en-US" altLang="zh-CN" dirty="0"/>
              <a:t>t</a:t>
            </a:r>
            <a:r>
              <a:rPr lang="zh-CN" altLang="en-US" dirty="0"/>
              <a:t>带入</a:t>
            </a:r>
            <a:r>
              <a:rPr lang="en-US" altLang="zh-CN" dirty="0"/>
              <a:t>T-hat</a:t>
            </a:r>
            <a:r>
              <a:rPr lang="zh-CN" altLang="en-US" dirty="0"/>
              <a:t>就可以得到相应的位置信息</a:t>
            </a:r>
            <a:endParaRPr lang="en-US" altLang="zh-CN" dirty="0"/>
          </a:p>
          <a:p>
            <a:pPr>
              <a:lnSpc>
                <a:spcPct val="150000"/>
              </a:lnSpc>
            </a:pPr>
            <a:endParaRPr lang="en-US" altLang="zh-CN" dirty="0"/>
          </a:p>
          <a:p>
            <a:pPr>
              <a:lnSpc>
                <a:spcPct val="150000"/>
              </a:lnSpc>
            </a:pPr>
            <a:r>
              <a:rPr lang="en-US" altLang="zh-CN" dirty="0"/>
              <a:t>L2</a:t>
            </a:r>
            <a:r>
              <a:rPr lang="zh-CN" altLang="en-US" dirty="0"/>
              <a:t>逼近</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8</a:t>
            </a:fld>
            <a:endParaRPr lang="zh-CN" altLang="en-US"/>
          </a:p>
        </p:txBody>
      </p:sp>
    </p:spTree>
    <p:extLst>
      <p:ext uri="{BB962C8B-B14F-4D97-AF65-F5344CB8AC3E}">
        <p14:creationId xmlns:p14="http://schemas.microsoft.com/office/powerpoint/2010/main" val="3742647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这是多项式拟合仿真测试的结果 </a:t>
            </a:r>
            <a:r>
              <a:rPr lang="en-US" altLang="zh-CN" dirty="0"/>
              <a:t>20</a:t>
            </a:r>
            <a:r>
              <a:rPr lang="zh-CN" altLang="en-US" dirty="0"/>
              <a:t>秒之内预测偏差基本都小于</a:t>
            </a:r>
            <a:r>
              <a:rPr lang="en-US" altLang="zh-CN" dirty="0"/>
              <a:t>10% </a:t>
            </a:r>
            <a:r>
              <a:rPr lang="zh-CN" altLang="en-US" dirty="0"/>
              <a:t>是可以接受的误差</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9</a:t>
            </a:fld>
            <a:endParaRPr lang="zh-CN" altLang="en-US"/>
          </a:p>
        </p:txBody>
      </p:sp>
    </p:spTree>
    <p:extLst>
      <p:ext uri="{BB962C8B-B14F-4D97-AF65-F5344CB8AC3E}">
        <p14:creationId xmlns:p14="http://schemas.microsoft.com/office/powerpoint/2010/main" val="1303232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D3F13-6967-4457-8E12-908346BB913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84702AF-F83E-4797-8473-058D54A9AF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3CB6965-6C79-4381-8EC3-B1DB0AB9FEB0}"/>
              </a:ext>
            </a:extLst>
          </p:cNvPr>
          <p:cNvSpPr>
            <a:spLocks noGrp="1"/>
          </p:cNvSpPr>
          <p:nvPr>
            <p:ph type="dt" sz="half" idx="10"/>
          </p:nvPr>
        </p:nvSpPr>
        <p:spPr/>
        <p:txBody>
          <a:bodyPr/>
          <a:lstStyle/>
          <a:p>
            <a:fld id="{E49457AA-923F-40FF-ACC8-52E60BD7AEC8}" type="datetimeFigureOut">
              <a:rPr lang="zh-CN" altLang="en-US" smtClean="0"/>
              <a:t>2021/6/9</a:t>
            </a:fld>
            <a:endParaRPr lang="zh-CN" altLang="en-US"/>
          </a:p>
        </p:txBody>
      </p:sp>
      <p:sp>
        <p:nvSpPr>
          <p:cNvPr id="5" name="页脚占位符 4">
            <a:extLst>
              <a:ext uri="{FF2B5EF4-FFF2-40B4-BE49-F238E27FC236}">
                <a16:creationId xmlns:a16="http://schemas.microsoft.com/office/drawing/2014/main" id="{590CD532-7D6C-41D8-A757-6BA9EE463C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6ACA57-E20F-4870-A9ED-7995BFC71A92}"/>
              </a:ext>
            </a:extLst>
          </p:cNvPr>
          <p:cNvSpPr>
            <a:spLocks noGrp="1"/>
          </p:cNvSpPr>
          <p:nvPr>
            <p:ph type="sldNum" sz="quarter" idx="12"/>
          </p:nvPr>
        </p:nvSpPr>
        <p:spPr/>
        <p:txBody>
          <a:bodyPr/>
          <a:lstStyle/>
          <a:p>
            <a:fld id="{B6541EE3-83E3-4C1B-B2C5-BC8684D9B0C5}" type="slidenum">
              <a:rPr lang="zh-CN" altLang="en-US" smtClean="0"/>
              <a:t>‹#›</a:t>
            </a:fld>
            <a:endParaRPr lang="zh-CN" altLang="en-US"/>
          </a:p>
        </p:txBody>
      </p:sp>
    </p:spTree>
    <p:extLst>
      <p:ext uri="{BB962C8B-B14F-4D97-AF65-F5344CB8AC3E}">
        <p14:creationId xmlns:p14="http://schemas.microsoft.com/office/powerpoint/2010/main" val="1963335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7D9A56-1068-4E77-A1F3-115D27CB9AE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D354877-E337-42E7-B1F1-6C125A551B4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C838515-E0AF-4748-8E83-ACE189F4EC03}"/>
              </a:ext>
            </a:extLst>
          </p:cNvPr>
          <p:cNvSpPr>
            <a:spLocks noGrp="1"/>
          </p:cNvSpPr>
          <p:nvPr>
            <p:ph type="dt" sz="half" idx="10"/>
          </p:nvPr>
        </p:nvSpPr>
        <p:spPr/>
        <p:txBody>
          <a:bodyPr/>
          <a:lstStyle/>
          <a:p>
            <a:fld id="{E49457AA-923F-40FF-ACC8-52E60BD7AEC8}" type="datetimeFigureOut">
              <a:rPr lang="zh-CN" altLang="en-US" smtClean="0"/>
              <a:t>2021/6/9</a:t>
            </a:fld>
            <a:endParaRPr lang="zh-CN" altLang="en-US"/>
          </a:p>
        </p:txBody>
      </p:sp>
      <p:sp>
        <p:nvSpPr>
          <p:cNvPr id="5" name="页脚占位符 4">
            <a:extLst>
              <a:ext uri="{FF2B5EF4-FFF2-40B4-BE49-F238E27FC236}">
                <a16:creationId xmlns:a16="http://schemas.microsoft.com/office/drawing/2014/main" id="{52139CD8-7993-4CB6-877A-6C8EBCC2C94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B6A6D8-5950-4AFE-AEDC-1FBF76B2FB76}"/>
              </a:ext>
            </a:extLst>
          </p:cNvPr>
          <p:cNvSpPr>
            <a:spLocks noGrp="1"/>
          </p:cNvSpPr>
          <p:nvPr>
            <p:ph type="sldNum" sz="quarter" idx="12"/>
          </p:nvPr>
        </p:nvSpPr>
        <p:spPr/>
        <p:txBody>
          <a:bodyPr/>
          <a:lstStyle/>
          <a:p>
            <a:fld id="{B6541EE3-83E3-4C1B-B2C5-BC8684D9B0C5}" type="slidenum">
              <a:rPr lang="zh-CN" altLang="en-US" smtClean="0"/>
              <a:t>‹#›</a:t>
            </a:fld>
            <a:endParaRPr lang="zh-CN" altLang="en-US"/>
          </a:p>
        </p:txBody>
      </p:sp>
    </p:spTree>
    <p:extLst>
      <p:ext uri="{BB962C8B-B14F-4D97-AF65-F5344CB8AC3E}">
        <p14:creationId xmlns:p14="http://schemas.microsoft.com/office/powerpoint/2010/main" val="2317508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21184EF-28C8-4AB3-86B9-2D1F91C98EC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C61955A-BB8A-4043-8127-F02C259C0B1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8FBE2E-FD6D-4B05-AE67-5ECE369BD9F8}"/>
              </a:ext>
            </a:extLst>
          </p:cNvPr>
          <p:cNvSpPr>
            <a:spLocks noGrp="1"/>
          </p:cNvSpPr>
          <p:nvPr>
            <p:ph type="dt" sz="half" idx="10"/>
          </p:nvPr>
        </p:nvSpPr>
        <p:spPr/>
        <p:txBody>
          <a:bodyPr/>
          <a:lstStyle/>
          <a:p>
            <a:fld id="{E49457AA-923F-40FF-ACC8-52E60BD7AEC8}" type="datetimeFigureOut">
              <a:rPr lang="zh-CN" altLang="en-US" smtClean="0"/>
              <a:t>2021/6/9</a:t>
            </a:fld>
            <a:endParaRPr lang="zh-CN" altLang="en-US"/>
          </a:p>
        </p:txBody>
      </p:sp>
      <p:sp>
        <p:nvSpPr>
          <p:cNvPr id="5" name="页脚占位符 4">
            <a:extLst>
              <a:ext uri="{FF2B5EF4-FFF2-40B4-BE49-F238E27FC236}">
                <a16:creationId xmlns:a16="http://schemas.microsoft.com/office/drawing/2014/main" id="{B98A2542-1CB7-4192-9CB2-67B396F019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9A4026-722C-431E-A622-A84B4EE21571}"/>
              </a:ext>
            </a:extLst>
          </p:cNvPr>
          <p:cNvSpPr>
            <a:spLocks noGrp="1"/>
          </p:cNvSpPr>
          <p:nvPr>
            <p:ph type="sldNum" sz="quarter" idx="12"/>
          </p:nvPr>
        </p:nvSpPr>
        <p:spPr/>
        <p:txBody>
          <a:bodyPr/>
          <a:lstStyle/>
          <a:p>
            <a:fld id="{B6541EE3-83E3-4C1B-B2C5-BC8684D9B0C5}" type="slidenum">
              <a:rPr lang="zh-CN" altLang="en-US" smtClean="0"/>
              <a:t>‹#›</a:t>
            </a:fld>
            <a:endParaRPr lang="zh-CN" altLang="en-US"/>
          </a:p>
        </p:txBody>
      </p:sp>
    </p:spTree>
    <p:extLst>
      <p:ext uri="{BB962C8B-B14F-4D97-AF65-F5344CB8AC3E}">
        <p14:creationId xmlns:p14="http://schemas.microsoft.com/office/powerpoint/2010/main" val="1674204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BC5714-1C75-45AD-B245-275CEA13333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2E52E5C-6832-4083-B029-D70A75B1905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8A09DFF-BCC9-444D-BD28-0E1AD6F17131}"/>
              </a:ext>
            </a:extLst>
          </p:cNvPr>
          <p:cNvSpPr>
            <a:spLocks noGrp="1"/>
          </p:cNvSpPr>
          <p:nvPr>
            <p:ph type="dt" sz="half" idx="10"/>
          </p:nvPr>
        </p:nvSpPr>
        <p:spPr/>
        <p:txBody>
          <a:bodyPr/>
          <a:lstStyle/>
          <a:p>
            <a:fld id="{E49457AA-923F-40FF-ACC8-52E60BD7AEC8}" type="datetimeFigureOut">
              <a:rPr lang="zh-CN" altLang="en-US" smtClean="0"/>
              <a:t>2021/6/9</a:t>
            </a:fld>
            <a:endParaRPr lang="zh-CN" altLang="en-US"/>
          </a:p>
        </p:txBody>
      </p:sp>
      <p:sp>
        <p:nvSpPr>
          <p:cNvPr id="5" name="页脚占位符 4">
            <a:extLst>
              <a:ext uri="{FF2B5EF4-FFF2-40B4-BE49-F238E27FC236}">
                <a16:creationId xmlns:a16="http://schemas.microsoft.com/office/drawing/2014/main" id="{114EC3E3-59D1-4F84-BFC5-23FF062AF1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27453D-EEC4-4697-8888-09B4B628FACC}"/>
              </a:ext>
            </a:extLst>
          </p:cNvPr>
          <p:cNvSpPr>
            <a:spLocks noGrp="1"/>
          </p:cNvSpPr>
          <p:nvPr>
            <p:ph type="sldNum" sz="quarter" idx="12"/>
          </p:nvPr>
        </p:nvSpPr>
        <p:spPr/>
        <p:txBody>
          <a:bodyPr/>
          <a:lstStyle/>
          <a:p>
            <a:fld id="{B6541EE3-83E3-4C1B-B2C5-BC8684D9B0C5}" type="slidenum">
              <a:rPr lang="zh-CN" altLang="en-US" smtClean="0"/>
              <a:t>‹#›</a:t>
            </a:fld>
            <a:endParaRPr lang="zh-CN" altLang="en-US"/>
          </a:p>
        </p:txBody>
      </p:sp>
    </p:spTree>
    <p:extLst>
      <p:ext uri="{BB962C8B-B14F-4D97-AF65-F5344CB8AC3E}">
        <p14:creationId xmlns:p14="http://schemas.microsoft.com/office/powerpoint/2010/main" val="1604570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72565-903D-40F7-A096-F2B626559C9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8E75578-2245-41DA-A12F-9F4CB6C163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FBBC521-67F3-49B1-A058-7B6DAD6169B3}"/>
              </a:ext>
            </a:extLst>
          </p:cNvPr>
          <p:cNvSpPr>
            <a:spLocks noGrp="1"/>
          </p:cNvSpPr>
          <p:nvPr>
            <p:ph type="dt" sz="half" idx="10"/>
          </p:nvPr>
        </p:nvSpPr>
        <p:spPr/>
        <p:txBody>
          <a:bodyPr/>
          <a:lstStyle/>
          <a:p>
            <a:fld id="{E49457AA-923F-40FF-ACC8-52E60BD7AEC8}" type="datetimeFigureOut">
              <a:rPr lang="zh-CN" altLang="en-US" smtClean="0"/>
              <a:t>2021/6/9</a:t>
            </a:fld>
            <a:endParaRPr lang="zh-CN" altLang="en-US"/>
          </a:p>
        </p:txBody>
      </p:sp>
      <p:sp>
        <p:nvSpPr>
          <p:cNvPr id="5" name="页脚占位符 4">
            <a:extLst>
              <a:ext uri="{FF2B5EF4-FFF2-40B4-BE49-F238E27FC236}">
                <a16:creationId xmlns:a16="http://schemas.microsoft.com/office/drawing/2014/main" id="{14EFB596-EE06-4022-90F2-6B5F8A7854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780845C-F3FC-4041-A672-E7CDE813F5F2}"/>
              </a:ext>
            </a:extLst>
          </p:cNvPr>
          <p:cNvSpPr>
            <a:spLocks noGrp="1"/>
          </p:cNvSpPr>
          <p:nvPr>
            <p:ph type="sldNum" sz="quarter" idx="12"/>
          </p:nvPr>
        </p:nvSpPr>
        <p:spPr/>
        <p:txBody>
          <a:bodyPr/>
          <a:lstStyle/>
          <a:p>
            <a:fld id="{B6541EE3-83E3-4C1B-B2C5-BC8684D9B0C5}" type="slidenum">
              <a:rPr lang="zh-CN" altLang="en-US" smtClean="0"/>
              <a:t>‹#›</a:t>
            </a:fld>
            <a:endParaRPr lang="zh-CN" altLang="en-US"/>
          </a:p>
        </p:txBody>
      </p:sp>
    </p:spTree>
    <p:extLst>
      <p:ext uri="{BB962C8B-B14F-4D97-AF65-F5344CB8AC3E}">
        <p14:creationId xmlns:p14="http://schemas.microsoft.com/office/powerpoint/2010/main" val="3765809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83A328-805F-43F4-877D-D4EAA8A39A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55C1E2-9DCC-45EB-B9EE-694D0A1CBE9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7766098-CC71-4B44-B492-9F32ABF1BF0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BA80495-4D5D-4CF8-949F-66F84ABF9211}"/>
              </a:ext>
            </a:extLst>
          </p:cNvPr>
          <p:cNvSpPr>
            <a:spLocks noGrp="1"/>
          </p:cNvSpPr>
          <p:nvPr>
            <p:ph type="dt" sz="half" idx="10"/>
          </p:nvPr>
        </p:nvSpPr>
        <p:spPr/>
        <p:txBody>
          <a:bodyPr/>
          <a:lstStyle/>
          <a:p>
            <a:fld id="{E49457AA-923F-40FF-ACC8-52E60BD7AEC8}" type="datetimeFigureOut">
              <a:rPr lang="zh-CN" altLang="en-US" smtClean="0"/>
              <a:t>2021/6/9</a:t>
            </a:fld>
            <a:endParaRPr lang="zh-CN" altLang="en-US"/>
          </a:p>
        </p:txBody>
      </p:sp>
      <p:sp>
        <p:nvSpPr>
          <p:cNvPr id="6" name="页脚占位符 5">
            <a:extLst>
              <a:ext uri="{FF2B5EF4-FFF2-40B4-BE49-F238E27FC236}">
                <a16:creationId xmlns:a16="http://schemas.microsoft.com/office/drawing/2014/main" id="{54BE253C-027B-4BF6-8B0F-F179D2378DF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3B0F51F-F574-4C0B-9C89-AD056A4FFF4D}"/>
              </a:ext>
            </a:extLst>
          </p:cNvPr>
          <p:cNvSpPr>
            <a:spLocks noGrp="1"/>
          </p:cNvSpPr>
          <p:nvPr>
            <p:ph type="sldNum" sz="quarter" idx="12"/>
          </p:nvPr>
        </p:nvSpPr>
        <p:spPr/>
        <p:txBody>
          <a:bodyPr/>
          <a:lstStyle/>
          <a:p>
            <a:fld id="{B6541EE3-83E3-4C1B-B2C5-BC8684D9B0C5}" type="slidenum">
              <a:rPr lang="zh-CN" altLang="en-US" smtClean="0"/>
              <a:t>‹#›</a:t>
            </a:fld>
            <a:endParaRPr lang="zh-CN" altLang="en-US"/>
          </a:p>
        </p:txBody>
      </p:sp>
    </p:spTree>
    <p:extLst>
      <p:ext uri="{BB962C8B-B14F-4D97-AF65-F5344CB8AC3E}">
        <p14:creationId xmlns:p14="http://schemas.microsoft.com/office/powerpoint/2010/main" val="785254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77B280-C496-4DC0-93AB-6B83B87336A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D91EBAC-1481-49D0-B7E9-08294B937D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1A7B5D5-B160-4F41-9681-A7CAF621FAC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B408A3E-2577-4289-A7D9-4EC69E7ED6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6B14C26-655B-4784-A97C-653417DD40B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DDBE098-7B9C-475D-B41F-B0E1C5E4BA8F}"/>
              </a:ext>
            </a:extLst>
          </p:cNvPr>
          <p:cNvSpPr>
            <a:spLocks noGrp="1"/>
          </p:cNvSpPr>
          <p:nvPr>
            <p:ph type="dt" sz="half" idx="10"/>
          </p:nvPr>
        </p:nvSpPr>
        <p:spPr/>
        <p:txBody>
          <a:bodyPr/>
          <a:lstStyle/>
          <a:p>
            <a:fld id="{E49457AA-923F-40FF-ACC8-52E60BD7AEC8}" type="datetimeFigureOut">
              <a:rPr lang="zh-CN" altLang="en-US" smtClean="0"/>
              <a:t>2021/6/9</a:t>
            </a:fld>
            <a:endParaRPr lang="zh-CN" altLang="en-US"/>
          </a:p>
        </p:txBody>
      </p:sp>
      <p:sp>
        <p:nvSpPr>
          <p:cNvPr id="8" name="页脚占位符 7">
            <a:extLst>
              <a:ext uri="{FF2B5EF4-FFF2-40B4-BE49-F238E27FC236}">
                <a16:creationId xmlns:a16="http://schemas.microsoft.com/office/drawing/2014/main" id="{B18F9C47-7B57-4189-B9D3-597416DF216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CD99E03-8960-495D-A08D-F7C21FDB3330}"/>
              </a:ext>
            </a:extLst>
          </p:cNvPr>
          <p:cNvSpPr>
            <a:spLocks noGrp="1"/>
          </p:cNvSpPr>
          <p:nvPr>
            <p:ph type="sldNum" sz="quarter" idx="12"/>
          </p:nvPr>
        </p:nvSpPr>
        <p:spPr/>
        <p:txBody>
          <a:bodyPr/>
          <a:lstStyle/>
          <a:p>
            <a:fld id="{B6541EE3-83E3-4C1B-B2C5-BC8684D9B0C5}" type="slidenum">
              <a:rPr lang="zh-CN" altLang="en-US" smtClean="0"/>
              <a:t>‹#›</a:t>
            </a:fld>
            <a:endParaRPr lang="zh-CN" altLang="en-US"/>
          </a:p>
        </p:txBody>
      </p:sp>
    </p:spTree>
    <p:extLst>
      <p:ext uri="{BB962C8B-B14F-4D97-AF65-F5344CB8AC3E}">
        <p14:creationId xmlns:p14="http://schemas.microsoft.com/office/powerpoint/2010/main" val="1680965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3E68D-FB39-4037-8C11-B002212FF57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163CDF5-BADA-416D-86DB-D3F88EB10666}"/>
              </a:ext>
            </a:extLst>
          </p:cNvPr>
          <p:cNvSpPr>
            <a:spLocks noGrp="1"/>
          </p:cNvSpPr>
          <p:nvPr>
            <p:ph type="dt" sz="half" idx="10"/>
          </p:nvPr>
        </p:nvSpPr>
        <p:spPr/>
        <p:txBody>
          <a:bodyPr/>
          <a:lstStyle/>
          <a:p>
            <a:fld id="{E49457AA-923F-40FF-ACC8-52E60BD7AEC8}" type="datetimeFigureOut">
              <a:rPr lang="zh-CN" altLang="en-US" smtClean="0"/>
              <a:t>2021/6/9</a:t>
            </a:fld>
            <a:endParaRPr lang="zh-CN" altLang="en-US"/>
          </a:p>
        </p:txBody>
      </p:sp>
      <p:sp>
        <p:nvSpPr>
          <p:cNvPr id="4" name="页脚占位符 3">
            <a:extLst>
              <a:ext uri="{FF2B5EF4-FFF2-40B4-BE49-F238E27FC236}">
                <a16:creationId xmlns:a16="http://schemas.microsoft.com/office/drawing/2014/main" id="{0A817942-F47D-42D7-BFA7-2D518C1C47A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D4EF22B-8C53-4C59-B458-88820D379A15}"/>
              </a:ext>
            </a:extLst>
          </p:cNvPr>
          <p:cNvSpPr>
            <a:spLocks noGrp="1"/>
          </p:cNvSpPr>
          <p:nvPr>
            <p:ph type="sldNum" sz="quarter" idx="12"/>
          </p:nvPr>
        </p:nvSpPr>
        <p:spPr/>
        <p:txBody>
          <a:bodyPr/>
          <a:lstStyle/>
          <a:p>
            <a:fld id="{B6541EE3-83E3-4C1B-B2C5-BC8684D9B0C5}" type="slidenum">
              <a:rPr lang="zh-CN" altLang="en-US" smtClean="0"/>
              <a:t>‹#›</a:t>
            </a:fld>
            <a:endParaRPr lang="zh-CN" altLang="en-US"/>
          </a:p>
        </p:txBody>
      </p:sp>
    </p:spTree>
    <p:extLst>
      <p:ext uri="{BB962C8B-B14F-4D97-AF65-F5344CB8AC3E}">
        <p14:creationId xmlns:p14="http://schemas.microsoft.com/office/powerpoint/2010/main" val="3398038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DD88B8-5F09-422A-A690-D29B9BB7BA98}"/>
              </a:ext>
            </a:extLst>
          </p:cNvPr>
          <p:cNvSpPr>
            <a:spLocks noGrp="1"/>
          </p:cNvSpPr>
          <p:nvPr>
            <p:ph type="dt" sz="half" idx="10"/>
          </p:nvPr>
        </p:nvSpPr>
        <p:spPr/>
        <p:txBody>
          <a:bodyPr/>
          <a:lstStyle/>
          <a:p>
            <a:fld id="{E49457AA-923F-40FF-ACC8-52E60BD7AEC8}" type="datetimeFigureOut">
              <a:rPr lang="zh-CN" altLang="en-US" smtClean="0"/>
              <a:t>2021/6/9</a:t>
            </a:fld>
            <a:endParaRPr lang="zh-CN" altLang="en-US"/>
          </a:p>
        </p:txBody>
      </p:sp>
      <p:sp>
        <p:nvSpPr>
          <p:cNvPr id="3" name="页脚占位符 2">
            <a:extLst>
              <a:ext uri="{FF2B5EF4-FFF2-40B4-BE49-F238E27FC236}">
                <a16:creationId xmlns:a16="http://schemas.microsoft.com/office/drawing/2014/main" id="{525442E7-0DE8-4825-9150-C2B6F4C49BA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3898E2A-4C6D-4B59-8C98-310165BDEB94}"/>
              </a:ext>
            </a:extLst>
          </p:cNvPr>
          <p:cNvSpPr>
            <a:spLocks noGrp="1"/>
          </p:cNvSpPr>
          <p:nvPr>
            <p:ph type="sldNum" sz="quarter" idx="12"/>
          </p:nvPr>
        </p:nvSpPr>
        <p:spPr/>
        <p:txBody>
          <a:bodyPr/>
          <a:lstStyle/>
          <a:p>
            <a:fld id="{B6541EE3-83E3-4C1B-B2C5-BC8684D9B0C5}" type="slidenum">
              <a:rPr lang="zh-CN" altLang="en-US" smtClean="0"/>
              <a:t>‹#›</a:t>
            </a:fld>
            <a:endParaRPr lang="zh-CN" altLang="en-US"/>
          </a:p>
        </p:txBody>
      </p:sp>
    </p:spTree>
    <p:extLst>
      <p:ext uri="{BB962C8B-B14F-4D97-AF65-F5344CB8AC3E}">
        <p14:creationId xmlns:p14="http://schemas.microsoft.com/office/powerpoint/2010/main" val="3753269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4197DD-5C93-4EF8-BC30-1C50ACCBDCE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3FE276E-7367-42C4-B0FA-F1C2EFEC8B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00CAAD7-9645-47FB-8BED-6894C8FFA3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E1305AF-FA42-4DFB-9319-06AA7F2F128E}"/>
              </a:ext>
            </a:extLst>
          </p:cNvPr>
          <p:cNvSpPr>
            <a:spLocks noGrp="1"/>
          </p:cNvSpPr>
          <p:nvPr>
            <p:ph type="dt" sz="half" idx="10"/>
          </p:nvPr>
        </p:nvSpPr>
        <p:spPr/>
        <p:txBody>
          <a:bodyPr/>
          <a:lstStyle/>
          <a:p>
            <a:fld id="{E49457AA-923F-40FF-ACC8-52E60BD7AEC8}" type="datetimeFigureOut">
              <a:rPr lang="zh-CN" altLang="en-US" smtClean="0"/>
              <a:t>2021/6/9</a:t>
            </a:fld>
            <a:endParaRPr lang="zh-CN" altLang="en-US"/>
          </a:p>
        </p:txBody>
      </p:sp>
      <p:sp>
        <p:nvSpPr>
          <p:cNvPr id="6" name="页脚占位符 5">
            <a:extLst>
              <a:ext uri="{FF2B5EF4-FFF2-40B4-BE49-F238E27FC236}">
                <a16:creationId xmlns:a16="http://schemas.microsoft.com/office/drawing/2014/main" id="{C3236E44-BA5B-42AC-BC89-2997F20A460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AA192B7-20E8-43F3-9D21-F4A6556DB450}"/>
              </a:ext>
            </a:extLst>
          </p:cNvPr>
          <p:cNvSpPr>
            <a:spLocks noGrp="1"/>
          </p:cNvSpPr>
          <p:nvPr>
            <p:ph type="sldNum" sz="quarter" idx="12"/>
          </p:nvPr>
        </p:nvSpPr>
        <p:spPr/>
        <p:txBody>
          <a:bodyPr/>
          <a:lstStyle/>
          <a:p>
            <a:fld id="{B6541EE3-83E3-4C1B-B2C5-BC8684D9B0C5}" type="slidenum">
              <a:rPr lang="zh-CN" altLang="en-US" smtClean="0"/>
              <a:t>‹#›</a:t>
            </a:fld>
            <a:endParaRPr lang="zh-CN" altLang="en-US"/>
          </a:p>
        </p:txBody>
      </p:sp>
    </p:spTree>
    <p:extLst>
      <p:ext uri="{BB962C8B-B14F-4D97-AF65-F5344CB8AC3E}">
        <p14:creationId xmlns:p14="http://schemas.microsoft.com/office/powerpoint/2010/main" val="3535066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4EBCB-1909-4508-B12A-7C2049062E7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47DD22B-D232-4868-ACD3-0E21AE3A3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33FBC1-607E-43A3-9272-B34377B67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595B51B-0072-4F5A-BD07-8927BE1642B7}"/>
              </a:ext>
            </a:extLst>
          </p:cNvPr>
          <p:cNvSpPr>
            <a:spLocks noGrp="1"/>
          </p:cNvSpPr>
          <p:nvPr>
            <p:ph type="dt" sz="half" idx="10"/>
          </p:nvPr>
        </p:nvSpPr>
        <p:spPr/>
        <p:txBody>
          <a:bodyPr/>
          <a:lstStyle/>
          <a:p>
            <a:fld id="{E49457AA-923F-40FF-ACC8-52E60BD7AEC8}" type="datetimeFigureOut">
              <a:rPr lang="zh-CN" altLang="en-US" smtClean="0"/>
              <a:t>2021/6/9</a:t>
            </a:fld>
            <a:endParaRPr lang="zh-CN" altLang="en-US"/>
          </a:p>
        </p:txBody>
      </p:sp>
      <p:sp>
        <p:nvSpPr>
          <p:cNvPr id="6" name="页脚占位符 5">
            <a:extLst>
              <a:ext uri="{FF2B5EF4-FFF2-40B4-BE49-F238E27FC236}">
                <a16:creationId xmlns:a16="http://schemas.microsoft.com/office/drawing/2014/main" id="{D684EB25-82D3-416B-B7F7-76343767C1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7568162-9C31-4058-A71C-8ADED3C6155E}"/>
              </a:ext>
            </a:extLst>
          </p:cNvPr>
          <p:cNvSpPr>
            <a:spLocks noGrp="1"/>
          </p:cNvSpPr>
          <p:nvPr>
            <p:ph type="sldNum" sz="quarter" idx="12"/>
          </p:nvPr>
        </p:nvSpPr>
        <p:spPr/>
        <p:txBody>
          <a:bodyPr/>
          <a:lstStyle/>
          <a:p>
            <a:fld id="{B6541EE3-83E3-4C1B-B2C5-BC8684D9B0C5}" type="slidenum">
              <a:rPr lang="zh-CN" altLang="en-US" smtClean="0"/>
              <a:t>‹#›</a:t>
            </a:fld>
            <a:endParaRPr lang="zh-CN" altLang="en-US"/>
          </a:p>
        </p:txBody>
      </p:sp>
    </p:spTree>
    <p:extLst>
      <p:ext uri="{BB962C8B-B14F-4D97-AF65-F5344CB8AC3E}">
        <p14:creationId xmlns:p14="http://schemas.microsoft.com/office/powerpoint/2010/main" val="137219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82AB0AE-A63A-4E8B-8E56-2048EC4287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CA50124-DD36-4E18-BDB8-E2ED5614C8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C026DC0-84A1-4714-A343-75780F5DB5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9457AA-923F-40FF-ACC8-52E60BD7AEC8}" type="datetimeFigureOut">
              <a:rPr lang="zh-CN" altLang="en-US" smtClean="0"/>
              <a:t>2021/6/9</a:t>
            </a:fld>
            <a:endParaRPr lang="zh-CN" altLang="en-US"/>
          </a:p>
        </p:txBody>
      </p:sp>
      <p:sp>
        <p:nvSpPr>
          <p:cNvPr id="5" name="页脚占位符 4">
            <a:extLst>
              <a:ext uri="{FF2B5EF4-FFF2-40B4-BE49-F238E27FC236}">
                <a16:creationId xmlns:a16="http://schemas.microsoft.com/office/drawing/2014/main" id="{2608C604-EBEF-4E46-B476-F107128F72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35141EF-C2D8-43F7-8446-91F42B7010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41EE3-83E3-4C1B-B2C5-BC8684D9B0C5}" type="slidenum">
              <a:rPr lang="zh-CN" altLang="en-US" smtClean="0"/>
              <a:t>‹#›</a:t>
            </a:fld>
            <a:endParaRPr lang="zh-CN" altLang="en-US"/>
          </a:p>
        </p:txBody>
      </p:sp>
    </p:spTree>
    <p:extLst>
      <p:ext uri="{BB962C8B-B14F-4D97-AF65-F5344CB8AC3E}">
        <p14:creationId xmlns:p14="http://schemas.microsoft.com/office/powerpoint/2010/main" val="1769775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3.png"/><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10.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6109447"/>
            <a:ext cx="12192000" cy="612460"/>
            <a:chOff x="0" y="5892910"/>
            <a:chExt cx="12192000" cy="61246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8806" y="5892910"/>
              <a:ext cx="1980288" cy="612460"/>
            </a:xfrm>
            <a:prstGeom prst="rect">
              <a:avLst/>
            </a:prstGeom>
          </p:spPr>
        </p:pic>
        <p:sp>
          <p:nvSpPr>
            <p:cNvPr id="5" name="矩形 4"/>
            <p:cNvSpPr/>
            <p:nvPr/>
          </p:nvSpPr>
          <p:spPr>
            <a:xfrm flipV="1">
              <a:off x="0" y="6109447"/>
              <a:ext cx="8826760" cy="179386"/>
            </a:xfrm>
            <a:prstGeom prst="rect">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flipV="1">
              <a:off x="11131140" y="6109447"/>
              <a:ext cx="1060860" cy="179386"/>
            </a:xfrm>
            <a:prstGeom prst="rect">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D01283F3-9C5B-4201-AF1B-3FD96175C7F3}"/>
              </a:ext>
            </a:extLst>
          </p:cNvPr>
          <p:cNvSpPr txBox="1"/>
          <p:nvPr/>
        </p:nvSpPr>
        <p:spPr>
          <a:xfrm>
            <a:off x="1116982" y="1243786"/>
            <a:ext cx="9958036" cy="2185214"/>
          </a:xfrm>
          <a:prstGeom prst="rect">
            <a:avLst/>
          </a:prstGeom>
          <a:noFill/>
        </p:spPr>
        <p:txBody>
          <a:bodyPr wrap="square" rtlCol="0">
            <a:spAutoFit/>
          </a:bodyPr>
          <a:lstStyle/>
          <a:p>
            <a:pPr algn="ctr"/>
            <a:r>
              <a:rPr lang="zh-CN" altLang="en-US" sz="6000" b="1" dirty="0">
                <a:solidFill>
                  <a:srgbClr val="7030A0"/>
                </a:solidFill>
                <a:latin typeface="华文新魏" panose="02010800040101010101" pitchFamily="2" charset="-122"/>
                <a:ea typeface="华文新魏" panose="02010800040101010101" pitchFamily="2" charset="-122"/>
              </a:rPr>
              <a:t>毕业设计答辩</a:t>
            </a:r>
            <a:endParaRPr lang="en-US" altLang="zh-CN" sz="6000" b="1" dirty="0">
              <a:solidFill>
                <a:srgbClr val="7030A0"/>
              </a:solidFill>
              <a:latin typeface="华文新魏" panose="02010800040101010101" pitchFamily="2" charset="-122"/>
              <a:ea typeface="华文新魏" panose="02010800040101010101" pitchFamily="2" charset="-122"/>
            </a:endParaRPr>
          </a:p>
          <a:p>
            <a:pPr algn="ctr"/>
            <a:endParaRPr lang="en-US" altLang="zh-CN" sz="2800" b="1" dirty="0">
              <a:solidFill>
                <a:srgbClr val="7030A0"/>
              </a:solidFill>
              <a:latin typeface="华文行楷" panose="02010800040101010101" pitchFamily="2" charset="-122"/>
              <a:ea typeface="华文行楷" panose="02010800040101010101" pitchFamily="2" charset="-122"/>
            </a:endParaRPr>
          </a:p>
          <a:p>
            <a:r>
              <a:rPr lang="zh-CN" altLang="en-US" sz="4800" b="1" dirty="0">
                <a:solidFill>
                  <a:srgbClr val="7030A0"/>
                </a:solidFill>
                <a:latin typeface="微软雅黑" panose="020B0503020204020204" pitchFamily="34" charset="-122"/>
                <a:ea typeface="微软雅黑" panose="020B0503020204020204" pitchFamily="34" charset="-122"/>
              </a:rPr>
              <a:t>基于数据驱动的移动目标预测与拦截</a:t>
            </a:r>
          </a:p>
        </p:txBody>
      </p:sp>
      <p:sp>
        <p:nvSpPr>
          <p:cNvPr id="10" name="文本框 9">
            <a:extLst>
              <a:ext uri="{FF2B5EF4-FFF2-40B4-BE49-F238E27FC236}">
                <a16:creationId xmlns:a16="http://schemas.microsoft.com/office/drawing/2014/main" id="{4DEF5257-519B-4B57-8986-7160F1E8C10A}"/>
              </a:ext>
            </a:extLst>
          </p:cNvPr>
          <p:cNvSpPr txBox="1"/>
          <p:nvPr/>
        </p:nvSpPr>
        <p:spPr>
          <a:xfrm>
            <a:off x="3363521" y="4371038"/>
            <a:ext cx="5464958" cy="1422954"/>
          </a:xfrm>
          <a:prstGeom prst="rect">
            <a:avLst/>
          </a:prstGeom>
          <a:noFill/>
        </p:spPr>
        <p:txBody>
          <a:bodyPr wrap="non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答辩人：屈晨迪       时间：</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2021.6.4</a:t>
            </a:r>
          </a:p>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指导老师：莫一林老师</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清华大学 自动化系 智能与网络化系统研究中心</a:t>
            </a:r>
          </a:p>
        </p:txBody>
      </p:sp>
    </p:spTree>
  </p:cSld>
  <p:clrMapOvr>
    <a:masterClrMapping/>
  </p:clrMapOvr>
  <mc:AlternateContent xmlns:mc="http://schemas.openxmlformats.org/markup-compatibility/2006" xmlns:p14="http://schemas.microsoft.com/office/powerpoint/2010/main">
    <mc:Choice Requires="p14">
      <p:transition spd="med" p14:dur="700" advTm="3920">
        <p:fade/>
      </p:transition>
    </mc:Choice>
    <mc:Fallback xmlns="">
      <p:transition spd="med" advTm="392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10</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2690160"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视频</a:t>
            </a:r>
            <a:r>
              <a:rPr lang="en-US" altLang="zh-CN" sz="4000" b="1" dirty="0">
                <a:solidFill>
                  <a:schemeClr val="bg1"/>
                </a:solidFill>
                <a:latin typeface="微软雅黑" panose="020B0503020204020204" pitchFamily="34" charset="-122"/>
                <a:ea typeface="微软雅黑" panose="020B0503020204020204" pitchFamily="34" charset="-122"/>
              </a:rPr>
              <a:t>demo</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12" name="Chase 3_1">
            <a:hlinkClick r:id="" action="ppaction://media"/>
            <a:extLst>
              <a:ext uri="{FF2B5EF4-FFF2-40B4-BE49-F238E27FC236}">
                <a16:creationId xmlns:a16="http://schemas.microsoft.com/office/drawing/2014/main" id="{21E50E9D-787E-43EA-AEE8-1D14BF668918}"/>
              </a:ext>
            </a:extLst>
          </p:cNvPr>
          <p:cNvPicPr>
            <a:picLocks noChangeAspect="1"/>
          </p:cNvPicPr>
          <p:nvPr>
            <a:videoFile r:link="rId1"/>
            <p:extLst>
              <p:ext uri="{DAA4B4D4-6D71-4841-9C94-3DE7FCFB9230}">
                <p14:media xmlns:p14="http://schemas.microsoft.com/office/powerpoint/2010/main" r:embed="rId2">
                  <p14:trim end="1221.6666"/>
                </p14:media>
              </p:ext>
            </p:extLst>
          </p:nvPr>
        </p:nvPicPr>
        <p:blipFill>
          <a:blip r:embed="rId6"/>
          <a:stretch>
            <a:fillRect/>
          </a:stretch>
        </p:blipFill>
        <p:spPr>
          <a:xfrm>
            <a:off x="2062757" y="1471522"/>
            <a:ext cx="8066481" cy="4537396"/>
          </a:xfrm>
          <a:prstGeom prst="rect">
            <a:avLst/>
          </a:prstGeom>
        </p:spPr>
      </p:pic>
      <p:sp>
        <p:nvSpPr>
          <p:cNvPr id="10" name="文本框 9">
            <a:extLst>
              <a:ext uri="{FF2B5EF4-FFF2-40B4-BE49-F238E27FC236}">
                <a16:creationId xmlns:a16="http://schemas.microsoft.com/office/drawing/2014/main" id="{CDAD2081-379C-470B-BE4A-001E0736D5D5}"/>
              </a:ext>
            </a:extLst>
          </p:cNvPr>
          <p:cNvSpPr txBox="1"/>
          <p:nvPr/>
        </p:nvSpPr>
        <p:spPr>
          <a:xfrm>
            <a:off x="4157004" y="6171683"/>
            <a:ext cx="387798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匀线速度、匀角速度运动（无障碍）</a:t>
            </a:r>
          </a:p>
        </p:txBody>
      </p:sp>
    </p:spTree>
    <p:extLst>
      <p:ext uri="{BB962C8B-B14F-4D97-AF65-F5344CB8AC3E}">
        <p14:creationId xmlns:p14="http://schemas.microsoft.com/office/powerpoint/2010/main" val="3300066555"/>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5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11</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3262432"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决策规划模块</a:t>
            </a:r>
          </a:p>
        </p:txBody>
      </p:sp>
      <p:sp>
        <p:nvSpPr>
          <p:cNvPr id="11" name="文本框 10">
            <a:extLst>
              <a:ext uri="{FF2B5EF4-FFF2-40B4-BE49-F238E27FC236}">
                <a16:creationId xmlns:a16="http://schemas.microsoft.com/office/drawing/2014/main" id="{B106A2AE-5C93-4AD5-8BE2-63A6B3B4A874}"/>
              </a:ext>
            </a:extLst>
          </p:cNvPr>
          <p:cNvSpPr txBox="1"/>
          <p:nvPr/>
        </p:nvSpPr>
        <p:spPr>
          <a:xfrm>
            <a:off x="1986187" y="1578981"/>
            <a:ext cx="7561850"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“分层”优化思想：</a:t>
            </a:r>
            <a:r>
              <a:rPr lang="zh-CN" altLang="en-US" dirty="0">
                <a:latin typeface="微软雅黑" panose="020B0503020204020204" pitchFamily="34" charset="-122"/>
                <a:ea typeface="微软雅黑" panose="020B0503020204020204" pitchFamily="34" charset="-122"/>
              </a:rPr>
              <a:t>找到最优拦截点，针对该点做解耦式的轨迹规划</a:t>
            </a:r>
          </a:p>
        </p:txBody>
      </p:sp>
      <p:sp>
        <p:nvSpPr>
          <p:cNvPr id="6" name="流程图: 过程 5">
            <a:extLst>
              <a:ext uri="{FF2B5EF4-FFF2-40B4-BE49-F238E27FC236}">
                <a16:creationId xmlns:a16="http://schemas.microsoft.com/office/drawing/2014/main" id="{61ABB124-57EA-4FE7-AFDB-87ABBCB17C3C}"/>
              </a:ext>
            </a:extLst>
          </p:cNvPr>
          <p:cNvSpPr/>
          <p:nvPr/>
        </p:nvSpPr>
        <p:spPr>
          <a:xfrm>
            <a:off x="2054283" y="2541419"/>
            <a:ext cx="1446963" cy="957911"/>
          </a:xfrm>
          <a:prstGeom prst="flowChartProcess">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700" dirty="0">
                <a:solidFill>
                  <a:schemeClr val="tx1"/>
                </a:solidFill>
                <a:latin typeface="微软雅黑" panose="020B0503020204020204" pitchFamily="34" charset="-122"/>
                <a:ea typeface="微软雅黑" panose="020B0503020204020204" pitchFamily="34" charset="-122"/>
              </a:rPr>
              <a:t>生成</a:t>
            </a:r>
            <a:r>
              <a:rPr lang="zh-CN" altLang="en-US" sz="1700" dirty="0">
                <a:solidFill>
                  <a:srgbClr val="7030A0"/>
                </a:solidFill>
                <a:latin typeface="微软雅黑" panose="020B0503020204020204" pitchFamily="34" charset="-122"/>
                <a:ea typeface="微软雅黑" panose="020B0503020204020204" pitchFamily="34" charset="-122"/>
              </a:rPr>
              <a:t>候选拦截点</a:t>
            </a:r>
          </a:p>
        </p:txBody>
      </p:sp>
      <p:sp>
        <p:nvSpPr>
          <p:cNvPr id="13" name="流程图: 过程 12">
            <a:extLst>
              <a:ext uri="{FF2B5EF4-FFF2-40B4-BE49-F238E27FC236}">
                <a16:creationId xmlns:a16="http://schemas.microsoft.com/office/drawing/2014/main" id="{532FDC7F-B184-4B70-B176-30FFE76A4D9E}"/>
              </a:ext>
            </a:extLst>
          </p:cNvPr>
          <p:cNvSpPr/>
          <p:nvPr/>
        </p:nvSpPr>
        <p:spPr>
          <a:xfrm>
            <a:off x="4176192" y="2416945"/>
            <a:ext cx="1967803" cy="1200674"/>
          </a:xfrm>
          <a:prstGeom prst="flowChartProcess">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700" dirty="0">
                <a:solidFill>
                  <a:schemeClr val="tx1"/>
                </a:solidFill>
                <a:latin typeface="微软雅黑" panose="020B0503020204020204" pitchFamily="34" charset="-122"/>
                <a:ea typeface="微软雅黑" panose="020B0503020204020204" pitchFamily="34" charset="-122"/>
              </a:rPr>
              <a:t>计算每个点的目标函数值，选出</a:t>
            </a:r>
            <a:r>
              <a:rPr lang="zh-CN" altLang="en-US" sz="1700" dirty="0">
                <a:solidFill>
                  <a:srgbClr val="7030A0"/>
                </a:solidFill>
                <a:latin typeface="微软雅黑" panose="020B0503020204020204" pitchFamily="34" charset="-122"/>
                <a:ea typeface="微软雅黑" panose="020B0503020204020204" pitchFamily="34" charset="-122"/>
              </a:rPr>
              <a:t>最优拦截点</a:t>
            </a:r>
          </a:p>
        </p:txBody>
      </p:sp>
      <p:sp>
        <p:nvSpPr>
          <p:cNvPr id="14" name="流程图: 过程 13">
            <a:extLst>
              <a:ext uri="{FF2B5EF4-FFF2-40B4-BE49-F238E27FC236}">
                <a16:creationId xmlns:a16="http://schemas.microsoft.com/office/drawing/2014/main" id="{4C46BBC8-F8CB-40B8-BF63-D194A059E3D4}"/>
              </a:ext>
            </a:extLst>
          </p:cNvPr>
          <p:cNvSpPr/>
          <p:nvPr/>
        </p:nvSpPr>
        <p:spPr>
          <a:xfrm>
            <a:off x="4436612" y="4250992"/>
            <a:ext cx="1446963" cy="957910"/>
          </a:xfrm>
          <a:prstGeom prst="flowChartProcess">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700" dirty="0">
                <a:solidFill>
                  <a:schemeClr val="tx1"/>
                </a:solidFill>
                <a:latin typeface="微软雅黑" panose="020B0503020204020204" pitchFamily="34" charset="-122"/>
                <a:ea typeface="微软雅黑" panose="020B0503020204020204" pitchFamily="34" charset="-122"/>
              </a:rPr>
              <a:t>hybrid A*</a:t>
            </a:r>
          </a:p>
          <a:p>
            <a:pPr algn="ctr"/>
            <a:r>
              <a:rPr lang="zh-CN" altLang="en-US" sz="1700" dirty="0">
                <a:solidFill>
                  <a:srgbClr val="7030A0"/>
                </a:solidFill>
                <a:latin typeface="微软雅黑" panose="020B0503020204020204" pitchFamily="34" charset="-122"/>
                <a:ea typeface="微软雅黑" panose="020B0503020204020204" pitchFamily="34" charset="-122"/>
              </a:rPr>
              <a:t>路径规划</a:t>
            </a:r>
          </a:p>
        </p:txBody>
      </p:sp>
      <p:sp>
        <p:nvSpPr>
          <p:cNvPr id="15" name="流程图: 过程 14">
            <a:extLst>
              <a:ext uri="{FF2B5EF4-FFF2-40B4-BE49-F238E27FC236}">
                <a16:creationId xmlns:a16="http://schemas.microsoft.com/office/drawing/2014/main" id="{7C41C8C8-488C-456C-9137-6ECD0B9ED097}"/>
              </a:ext>
            </a:extLst>
          </p:cNvPr>
          <p:cNvSpPr/>
          <p:nvPr/>
        </p:nvSpPr>
        <p:spPr>
          <a:xfrm>
            <a:off x="6563257" y="4250992"/>
            <a:ext cx="1605535" cy="957910"/>
          </a:xfrm>
          <a:prstGeom prst="flowChartProcess">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700" dirty="0">
                <a:solidFill>
                  <a:schemeClr val="tx1"/>
                </a:solidFill>
                <a:latin typeface="微软雅黑" panose="020B0503020204020204" pitchFamily="34" charset="-122"/>
                <a:ea typeface="微软雅黑" panose="020B0503020204020204" pitchFamily="34" charset="-122"/>
              </a:rPr>
              <a:t>ST</a:t>
            </a:r>
            <a:r>
              <a:rPr lang="zh-CN" altLang="en-US" sz="1700" dirty="0">
                <a:solidFill>
                  <a:schemeClr val="tx1"/>
                </a:solidFill>
                <a:latin typeface="微软雅黑" panose="020B0503020204020204" pitchFamily="34" charset="-122"/>
                <a:ea typeface="微软雅黑" panose="020B0503020204020204" pitchFamily="34" charset="-122"/>
              </a:rPr>
              <a:t>图</a:t>
            </a:r>
            <a:endParaRPr lang="en-US" altLang="zh-CN" sz="1700" dirty="0">
              <a:solidFill>
                <a:schemeClr val="tx1"/>
              </a:solidFill>
              <a:latin typeface="微软雅黑" panose="020B0503020204020204" pitchFamily="34" charset="-122"/>
              <a:ea typeface="微软雅黑" panose="020B0503020204020204" pitchFamily="34" charset="-122"/>
            </a:endParaRPr>
          </a:p>
          <a:p>
            <a:pPr algn="ctr"/>
            <a:r>
              <a:rPr lang="zh-CN" altLang="en-US" sz="1700" dirty="0">
                <a:solidFill>
                  <a:schemeClr val="tx1"/>
                </a:solidFill>
                <a:latin typeface="微软雅黑" panose="020B0503020204020204" pitchFamily="34" charset="-122"/>
                <a:ea typeface="微软雅黑" panose="020B0503020204020204" pitchFamily="34" charset="-122"/>
              </a:rPr>
              <a:t>粗略</a:t>
            </a:r>
            <a:r>
              <a:rPr lang="zh-CN" altLang="en-US" sz="1700" dirty="0">
                <a:solidFill>
                  <a:srgbClr val="7030A0"/>
                </a:solidFill>
                <a:latin typeface="微软雅黑" panose="020B0503020204020204" pitchFamily="34" charset="-122"/>
                <a:ea typeface="微软雅黑" panose="020B0503020204020204" pitchFamily="34" charset="-122"/>
              </a:rPr>
              <a:t>速度规划</a:t>
            </a:r>
          </a:p>
        </p:txBody>
      </p:sp>
      <p:sp>
        <p:nvSpPr>
          <p:cNvPr id="21" name="流程图: 过程 20">
            <a:extLst>
              <a:ext uri="{FF2B5EF4-FFF2-40B4-BE49-F238E27FC236}">
                <a16:creationId xmlns:a16="http://schemas.microsoft.com/office/drawing/2014/main" id="{8EE282B3-113E-4AA3-B42E-6C054E71C848}"/>
              </a:ext>
            </a:extLst>
          </p:cNvPr>
          <p:cNvSpPr/>
          <p:nvPr/>
        </p:nvSpPr>
        <p:spPr>
          <a:xfrm>
            <a:off x="8610191" y="4167535"/>
            <a:ext cx="1833608" cy="1124824"/>
          </a:xfrm>
          <a:prstGeom prst="flowChartProcess">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0" dirty="0">
                <a:solidFill>
                  <a:schemeClr val="tx1"/>
                </a:solidFill>
                <a:latin typeface="微软雅黑" panose="020B0503020204020204" pitchFamily="34" charset="-122"/>
                <a:ea typeface="微软雅黑" panose="020B0503020204020204" pitchFamily="34" charset="-122"/>
              </a:rPr>
              <a:t>piece-wise jerk</a:t>
            </a:r>
            <a:r>
              <a:rPr lang="zh-CN" altLang="en-US" sz="1700" dirty="0">
                <a:solidFill>
                  <a:schemeClr val="tx1"/>
                </a:solidFill>
                <a:latin typeface="微软雅黑" panose="020B0503020204020204" pitchFamily="34" charset="-122"/>
                <a:ea typeface="微软雅黑" panose="020B0503020204020204" pitchFamily="34" charset="-122"/>
              </a:rPr>
              <a:t>速度优化</a:t>
            </a:r>
            <a:endParaRPr lang="en-US" altLang="zh-CN" sz="1700" dirty="0">
              <a:solidFill>
                <a:schemeClr val="tx1"/>
              </a:solidFill>
              <a:latin typeface="微软雅黑" panose="020B0503020204020204" pitchFamily="34" charset="-122"/>
              <a:ea typeface="微软雅黑" panose="020B0503020204020204" pitchFamily="34" charset="-122"/>
            </a:endParaRPr>
          </a:p>
          <a:p>
            <a:pPr algn="ctr"/>
            <a:r>
              <a:rPr lang="zh-CN" altLang="en-US" sz="1700" dirty="0">
                <a:solidFill>
                  <a:schemeClr val="tx1"/>
                </a:solidFill>
                <a:latin typeface="微软雅黑" panose="020B0503020204020204" pitchFamily="34" charset="-122"/>
                <a:ea typeface="微软雅黑" panose="020B0503020204020204" pitchFamily="34" charset="-122"/>
              </a:rPr>
              <a:t>平滑速度曲线</a:t>
            </a:r>
          </a:p>
        </p:txBody>
      </p:sp>
      <p:cxnSp>
        <p:nvCxnSpPr>
          <p:cNvPr id="26" name="直接箭头连接符 25">
            <a:extLst>
              <a:ext uri="{FF2B5EF4-FFF2-40B4-BE49-F238E27FC236}">
                <a16:creationId xmlns:a16="http://schemas.microsoft.com/office/drawing/2014/main" id="{81E8047A-ABE6-44B2-A9B7-6FD184862D5D}"/>
              </a:ext>
            </a:extLst>
          </p:cNvPr>
          <p:cNvCxnSpPr>
            <a:stCxn id="14" idx="3"/>
            <a:endCxn id="15" idx="1"/>
          </p:cNvCxnSpPr>
          <p:nvPr/>
        </p:nvCxnSpPr>
        <p:spPr>
          <a:xfrm>
            <a:off x="5883575" y="4729947"/>
            <a:ext cx="6796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4BDB62BF-57FA-4430-B00C-F286DE397D8E}"/>
              </a:ext>
            </a:extLst>
          </p:cNvPr>
          <p:cNvCxnSpPr>
            <a:stCxn id="15" idx="3"/>
            <a:endCxn id="21" idx="1"/>
          </p:cNvCxnSpPr>
          <p:nvPr/>
        </p:nvCxnSpPr>
        <p:spPr>
          <a:xfrm>
            <a:off x="8168792" y="4729947"/>
            <a:ext cx="44139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左大括号 31">
            <a:extLst>
              <a:ext uri="{FF2B5EF4-FFF2-40B4-BE49-F238E27FC236}">
                <a16:creationId xmlns:a16="http://schemas.microsoft.com/office/drawing/2014/main" id="{326034E1-C11A-4990-9EA6-987445F82093}"/>
              </a:ext>
            </a:extLst>
          </p:cNvPr>
          <p:cNvSpPr/>
          <p:nvPr/>
        </p:nvSpPr>
        <p:spPr>
          <a:xfrm rot="16200000">
            <a:off x="6801272" y="4054413"/>
            <a:ext cx="351427" cy="326641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D4657639-579B-4D98-98B2-38EDB8A0528B}"/>
              </a:ext>
            </a:extLst>
          </p:cNvPr>
          <p:cNvSpPr txBox="1"/>
          <p:nvPr/>
        </p:nvSpPr>
        <p:spPr>
          <a:xfrm>
            <a:off x="6192155" y="5993024"/>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轨迹规划解耦</a:t>
            </a:r>
          </a:p>
        </p:txBody>
      </p:sp>
      <p:cxnSp>
        <p:nvCxnSpPr>
          <p:cNvPr id="5" name="直接箭头连接符 4">
            <a:extLst>
              <a:ext uri="{FF2B5EF4-FFF2-40B4-BE49-F238E27FC236}">
                <a16:creationId xmlns:a16="http://schemas.microsoft.com/office/drawing/2014/main" id="{9D3602FC-0C92-49CF-BC12-B784D98313A2}"/>
              </a:ext>
            </a:extLst>
          </p:cNvPr>
          <p:cNvCxnSpPr>
            <a:stCxn id="6" idx="3"/>
            <a:endCxn id="13" idx="1"/>
          </p:cNvCxnSpPr>
          <p:nvPr/>
        </p:nvCxnSpPr>
        <p:spPr>
          <a:xfrm flipV="1">
            <a:off x="3501246" y="3017282"/>
            <a:ext cx="674946" cy="30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2D3DB0F4-C1AD-4C53-A039-B348F1924554}"/>
              </a:ext>
            </a:extLst>
          </p:cNvPr>
          <p:cNvCxnSpPr>
            <a:stCxn id="13" idx="2"/>
            <a:endCxn id="14" idx="0"/>
          </p:cNvCxnSpPr>
          <p:nvPr/>
        </p:nvCxnSpPr>
        <p:spPr>
          <a:xfrm>
            <a:off x="5160094" y="3617619"/>
            <a:ext cx="0" cy="6333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177733"/>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12</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3262432"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决策规划模块</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21FCEEF-85FB-4FE7-9EA4-ECACC8F6D36F}"/>
                  </a:ext>
                </a:extLst>
              </p:cNvPr>
              <p:cNvSpPr txBox="1"/>
              <p:nvPr/>
            </p:nvSpPr>
            <p:spPr>
              <a:xfrm>
                <a:off x="1331074" y="1555352"/>
                <a:ext cx="5682675" cy="336739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拦截点选取：</a:t>
                </a:r>
                <a:endParaRPr lang="en-US" altLang="zh-CN" b="1"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在预测轨迹上等时间间隔</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𝑡</m:t>
                    </m:r>
                  </m:oMath>
                </a14:m>
                <a:r>
                  <a:rPr lang="zh-CN" altLang="en-US" dirty="0">
                    <a:latin typeface="微软雅黑" panose="020B0503020204020204" pitchFamily="34" charset="-122"/>
                    <a:ea typeface="微软雅黑" panose="020B0503020204020204" pitchFamily="34" charset="-122"/>
                  </a:rPr>
                  <a:t>选取一系列离散点</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 </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 </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𝑡</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，作为</a:t>
                </a:r>
                <a:r>
                  <a:rPr lang="zh-CN" altLang="en-US" dirty="0">
                    <a:solidFill>
                      <a:srgbClr val="7030A0"/>
                    </a:solidFill>
                    <a:latin typeface="微软雅黑" panose="020B0503020204020204" pitchFamily="34" charset="-122"/>
                    <a:ea typeface="微软雅黑" panose="020B0503020204020204" pitchFamily="34" charset="-122"/>
                  </a:rPr>
                  <a:t>候选拦截点</a:t>
                </a:r>
                <a:endParaRPr lang="en-US" altLang="zh-CN" dirty="0">
                  <a:solidFill>
                    <a:srgbClr val="7030A0"/>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针对每个点用</a:t>
                </a:r>
                <a:r>
                  <a:rPr lang="zh-CN" altLang="en-US" dirty="0">
                    <a:solidFill>
                      <a:srgbClr val="7030A0"/>
                    </a:solidFill>
                    <a:latin typeface="微软雅黑" panose="020B0503020204020204" pitchFamily="34" charset="-122"/>
                    <a:ea typeface="微软雅黑" panose="020B0503020204020204" pitchFamily="34" charset="-122"/>
                  </a:rPr>
                  <a:t>三维</a:t>
                </a:r>
                <a:r>
                  <a:rPr lang="en-US" altLang="zh-CN" dirty="0">
                    <a:solidFill>
                      <a:srgbClr val="7030A0"/>
                    </a:solidFill>
                    <a:latin typeface="微软雅黑" panose="020B0503020204020204" pitchFamily="34" charset="-122"/>
                    <a:ea typeface="微软雅黑" panose="020B0503020204020204" pitchFamily="34" charset="-122"/>
                  </a:rPr>
                  <a:t>A*</a:t>
                </a:r>
                <a:r>
                  <a:rPr lang="zh-CN" altLang="en-US" dirty="0">
                    <a:solidFill>
                      <a:srgbClr val="7030A0"/>
                    </a:solidFill>
                    <a:latin typeface="微软雅黑" panose="020B0503020204020204" pitchFamily="34" charset="-122"/>
                    <a:ea typeface="微软雅黑" panose="020B0503020204020204" pitchFamily="34" charset="-122"/>
                  </a:rPr>
                  <a:t>搜索</a:t>
                </a:r>
                <a:r>
                  <a:rPr lang="zh-CN" altLang="en-US" dirty="0">
                    <a:latin typeface="微软雅黑" panose="020B0503020204020204" pitchFamily="34" charset="-122"/>
                    <a:ea typeface="微软雅黑" panose="020B0503020204020204" pitchFamily="34" charset="-122"/>
                  </a:rPr>
                  <a:t>算法，找到从起始点</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0</m:t>
                        </m:r>
                      </m:sub>
                    </m:sSub>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𝑦</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0</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𝑡</m:t>
                    </m:r>
                    <m:r>
                      <a:rPr lang="en-US" altLang="zh-CN" b="0" i="1" smtClean="0">
                        <a:latin typeface="Cambria Math" panose="02040503050406030204" pitchFamily="18" charset="0"/>
                        <a:ea typeface="微软雅黑" panose="020B0503020204020204" pitchFamily="34" charset="-122"/>
                      </a:rPr>
                      <m:t>=0)</m:t>
                    </m:r>
                  </m:oMath>
                </a14:m>
                <a:r>
                  <a:rPr lang="zh-CN" altLang="en-US" dirty="0">
                    <a:latin typeface="微软雅黑" panose="020B0503020204020204" pitchFamily="34" charset="-122"/>
                    <a:ea typeface="微软雅黑" panose="020B0503020204020204" pitchFamily="34" charset="-122"/>
                  </a:rPr>
                  <a:t>至各个离散点</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 </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 </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𝑡</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m:t>
                    </m:r>
                    <m:r>
                      <a:rPr lang="zh-CN" altLang="en-US" i="1">
                        <a:latin typeface="Cambria Math" panose="02040503050406030204" pitchFamily="18" charset="0"/>
                        <a:ea typeface="微软雅黑" panose="020B0503020204020204" pitchFamily="34" charset="-122"/>
                      </a:rPr>
                      <m:t>的</m:t>
                    </m:r>
                  </m:oMath>
                </a14:m>
                <a:r>
                  <a:rPr lang="zh-CN" altLang="en-US" dirty="0">
                    <a:latin typeface="微软雅黑" panose="020B0503020204020204" pitchFamily="34" charset="-122"/>
                    <a:ea typeface="微软雅黑" panose="020B0503020204020204" pitchFamily="34" charset="-122"/>
                  </a:rPr>
                  <a:t>粗略路径</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𝑃</m:t>
                        </m:r>
                      </m:e>
                      <m:sub>
                        <m:r>
                          <a:rPr lang="en-US" altLang="zh-CN" b="0" i="1" smtClean="0">
                            <a:latin typeface="Cambria Math" panose="02040503050406030204" pitchFamily="18" charset="0"/>
                            <a:ea typeface="微软雅黑" panose="020B0503020204020204" pitchFamily="34" charset="-122"/>
                          </a:rPr>
                          <m:t>𝑖</m:t>
                        </m:r>
                      </m:sub>
                    </m:sSub>
                  </m:oMath>
                </a14:m>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基于搜索路径</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𝑃</m:t>
                        </m:r>
                      </m:e>
                      <m:sub>
                        <m:r>
                          <a:rPr lang="en-US" altLang="zh-CN" i="1">
                            <a:latin typeface="Cambria Math" panose="02040503050406030204" pitchFamily="18" charset="0"/>
                            <a:ea typeface="微软雅黑" panose="020B0503020204020204" pitchFamily="34" charset="-122"/>
                          </a:rPr>
                          <m:t>𝑖</m:t>
                        </m:r>
                      </m:sub>
                    </m:sSub>
                  </m:oMath>
                </a14:m>
                <a:r>
                  <a:rPr lang="zh-CN" altLang="en-US" dirty="0">
                    <a:latin typeface="微软雅黑" panose="020B0503020204020204" pitchFamily="34" charset="-122"/>
                    <a:ea typeface="微软雅黑" panose="020B0503020204020204" pitchFamily="34" charset="-122"/>
                  </a:rPr>
                  <a:t>计算目标函数，找到</a:t>
                </a:r>
                <a:r>
                  <a:rPr lang="zh-CN" altLang="en-US" dirty="0">
                    <a:solidFill>
                      <a:srgbClr val="7030A0"/>
                    </a:solidFill>
                    <a:latin typeface="微软雅黑" panose="020B0503020204020204" pitchFamily="34" charset="-122"/>
                    <a:ea typeface="微软雅黑" panose="020B0503020204020204" pitchFamily="34" charset="-122"/>
                  </a:rPr>
                  <a:t>耗能少、时间优</a:t>
                </a:r>
                <a:r>
                  <a:rPr lang="zh-CN" altLang="en-US" dirty="0">
                    <a:latin typeface="微软雅黑" panose="020B0503020204020204" pitchFamily="34" charset="-122"/>
                    <a:ea typeface="微软雅黑" panose="020B0503020204020204" pitchFamily="34" charset="-122"/>
                  </a:rPr>
                  <a:t>的拦截点</a:t>
                </a:r>
                <a:endParaRPr lang="en-US" altLang="zh-CN" dirty="0">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B21FCEEF-85FB-4FE7-9EA4-ECACC8F6D36F}"/>
                  </a:ext>
                </a:extLst>
              </p:cNvPr>
              <p:cNvSpPr txBox="1">
                <a:spLocks noRot="1" noChangeAspect="1" noMove="1" noResize="1" noEditPoints="1" noAdjustHandles="1" noChangeArrowheads="1" noChangeShapeType="1" noTextEdit="1"/>
              </p:cNvSpPr>
              <p:nvPr/>
            </p:nvSpPr>
            <p:spPr>
              <a:xfrm>
                <a:off x="1331074" y="1555352"/>
                <a:ext cx="5682675" cy="3367397"/>
              </a:xfrm>
              <a:prstGeom prst="rect">
                <a:avLst/>
              </a:prstGeom>
              <a:blipFill>
                <a:blip r:embed="rId4"/>
                <a:stretch>
                  <a:fillRect l="-643" r="-214" b="-18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303ABE0-341F-468D-AEF6-4A35E35CAB07}"/>
                  </a:ext>
                </a:extLst>
              </p:cNvPr>
              <p:cNvSpPr txBox="1"/>
              <p:nvPr/>
            </p:nvSpPr>
            <p:spPr>
              <a:xfrm>
                <a:off x="2473289" y="5074831"/>
                <a:ext cx="3441904" cy="558358"/>
              </a:xfrm>
              <a:prstGeom prst="rect">
                <a:avLst/>
              </a:prstGeom>
              <a:noFill/>
            </p:spPr>
            <p:txBody>
              <a:bodyPr wrap="none" rtlCol="0">
                <a:spAutoFit/>
              </a:bodyPr>
              <a:lstStyle/>
              <a:p>
                <a:r>
                  <a:rPr lang="zh-CN" altLang="en-US" dirty="0">
                    <a:solidFill>
                      <a:srgbClr val="7030A0"/>
                    </a:solidFill>
                    <a:latin typeface="微软雅黑" panose="020B0503020204020204" pitchFamily="34" charset="-122"/>
                    <a:ea typeface="微软雅黑" panose="020B0503020204020204" pitchFamily="34" charset="-122"/>
                  </a:rPr>
                  <a:t>目标函数</a:t>
                </a:r>
                <a14:m>
                  <m:oMath xmlns:m="http://schemas.openxmlformats.org/officeDocument/2006/math">
                    <m:r>
                      <a:rPr lang="zh-CN" altLang="en-US" sz="2000" i="1" smtClean="0">
                        <a:solidFill>
                          <a:srgbClr val="7030A0"/>
                        </a:solidFill>
                        <a:latin typeface="Cambria Math" panose="02040503050406030204" pitchFamily="18" charset="0"/>
                      </a:rPr>
                      <m:t>：</m:t>
                    </m:r>
                    <m:func>
                      <m:funcPr>
                        <m:ctrlPr>
                          <a:rPr lang="en-US" altLang="zh-CN" sz="2000" b="0" i="1" smtClean="0">
                            <a:latin typeface="Cambria Math" panose="02040503050406030204" pitchFamily="18" charset="0"/>
                          </a:rPr>
                        </m:ctrlPr>
                      </m:funcPr>
                      <m:fName>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r>
                                  <a:rPr lang="en-US" altLang="zh-CN" sz="2000" b="0" i="1" smtClean="0">
                                    <a:latin typeface="Cambria Math" panose="02040503050406030204" pitchFamily="18" charset="0"/>
                                  </a:rPr>
                                  <m:t> </m:t>
                                </m:r>
                              </m:lim>
                            </m:limLow>
                          </m:fName>
                          <m:e>
                            <m:r>
                              <a:rPr lang="zh-CN" altLang="en-US" sz="2000" i="1">
                                <a:latin typeface="Cambria Math" panose="02040503050406030204" pitchFamily="18" charset="0"/>
                              </a:rPr>
                              <m:t>𝜌</m:t>
                            </m:r>
                            <m:r>
                              <a:rPr lang="en-US" altLang="zh-CN" sz="2000" b="0" i="1" smtClean="0">
                                <a:latin typeface="Cambria Math" panose="02040503050406030204" pitchFamily="18" charset="0"/>
                              </a:rPr>
                              <m:t>𝑇</m:t>
                            </m:r>
                          </m:e>
                        </m:func>
                        <m:r>
                          <a:rPr lang="en-US" altLang="zh-CN" sz="2000" i="1">
                            <a:latin typeface="Cambria Math" panose="02040503050406030204" pitchFamily="18" charset="0"/>
                          </a:rPr>
                          <m:t>+</m:t>
                        </m:r>
                        <m:nary>
                          <m:naryPr>
                            <m:ctrlPr>
                              <a:rPr lang="en-US" altLang="zh-CN" sz="2000" i="1" smtClean="0">
                                <a:latin typeface="Cambria Math" panose="02040503050406030204" pitchFamily="18" charset="0"/>
                              </a:rPr>
                            </m:ctrlPr>
                          </m:naryPr>
                          <m:sub>
                            <m:r>
                              <m:rPr>
                                <m:brk m:alnAt="23"/>
                              </m:rPr>
                              <a:rPr lang="en-US" altLang="zh-CN" sz="2000" i="1">
                                <a:latin typeface="Cambria Math" panose="02040503050406030204" pitchFamily="18" charset="0"/>
                              </a:rPr>
                              <m:t>0</m:t>
                            </m:r>
                          </m:sub>
                          <m:sup>
                            <m:r>
                              <a:rPr lang="en-US" altLang="zh-CN" sz="2000" b="0" i="1" smtClean="0">
                                <a:latin typeface="Cambria Math" panose="02040503050406030204" pitchFamily="18" charset="0"/>
                              </a:rPr>
                              <m:t>𝑇</m:t>
                            </m:r>
                          </m:sup>
                          <m:e>
                            <m:sSup>
                              <m:sSupPr>
                                <m:ctrlPr>
                                  <a:rPr lang="en-US" altLang="zh-CN" sz="2000" b="0" i="1" smtClean="0">
                                    <a:latin typeface="Cambria Math" panose="02040503050406030204" pitchFamily="18" charset="0"/>
                                  </a:rPr>
                                </m:ctrlPr>
                              </m:sSupPr>
                              <m:e>
                                <m:r>
                                  <m:rPr>
                                    <m:sty m:val="p"/>
                                  </m:rPr>
                                  <a:rPr lang="en-US" altLang="zh-CN" sz="2000" i="1">
                                    <a:latin typeface="Cambria Math" panose="02040503050406030204" pitchFamily="18" charset="0"/>
                                  </a:rPr>
                                  <m:t>a</m:t>
                                </m:r>
                              </m:e>
                              <m:sup>
                                <m:r>
                                  <a:rPr lang="en-US" altLang="zh-CN" sz="2000" b="0" i="1" smtClean="0">
                                    <a:latin typeface="Cambria Math" panose="02040503050406030204" pitchFamily="18" charset="0"/>
                                  </a:rPr>
                                  <m:t>2</m:t>
                                </m:r>
                              </m:sup>
                            </m:sSup>
                          </m:e>
                        </m:nary>
                        <m:r>
                          <a:rPr lang="en-US" altLang="zh-CN" sz="2000" b="0" i="1" smtClean="0">
                            <a:latin typeface="Cambria Math" panose="02040503050406030204" pitchFamily="18" charset="0"/>
                          </a:rPr>
                          <m:t>𝑑𝑡</m:t>
                        </m:r>
                      </m:fName>
                      <m:e>
                        <m:r>
                          <a:rPr lang="en-US" altLang="zh-CN" sz="2000" b="0" i="1" smtClean="0">
                            <a:latin typeface="Cambria Math" panose="02040503050406030204" pitchFamily="18" charset="0"/>
                          </a:rPr>
                          <m:t> </m:t>
                        </m:r>
                      </m:e>
                    </m:func>
                  </m:oMath>
                </a14:m>
                <a:endParaRPr lang="zh-CN" altLang="en-US" sz="2200" dirty="0"/>
              </a:p>
            </p:txBody>
          </p:sp>
        </mc:Choice>
        <mc:Fallback xmlns="">
          <p:sp>
            <p:nvSpPr>
              <p:cNvPr id="12" name="文本框 11">
                <a:extLst>
                  <a:ext uri="{FF2B5EF4-FFF2-40B4-BE49-F238E27FC236}">
                    <a16:creationId xmlns:a16="http://schemas.microsoft.com/office/drawing/2014/main" id="{1303ABE0-341F-468D-AEF6-4A35E35CAB07}"/>
                  </a:ext>
                </a:extLst>
              </p:cNvPr>
              <p:cNvSpPr txBox="1">
                <a:spLocks noRot="1" noChangeAspect="1" noMove="1" noResize="1" noEditPoints="1" noAdjustHandles="1" noChangeArrowheads="1" noChangeShapeType="1" noTextEdit="1"/>
              </p:cNvSpPr>
              <p:nvPr/>
            </p:nvSpPr>
            <p:spPr>
              <a:xfrm>
                <a:off x="2473289" y="5074831"/>
                <a:ext cx="3441904" cy="558358"/>
              </a:xfrm>
              <a:prstGeom prst="rect">
                <a:avLst/>
              </a:prstGeom>
              <a:blipFill>
                <a:blip r:embed="rId5"/>
                <a:stretch>
                  <a:fillRect l="-1596"/>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E219A663-7EF5-41EF-9F20-CA4274A827BD}"/>
              </a:ext>
            </a:extLst>
          </p:cNvPr>
          <p:cNvSpPr txBox="1"/>
          <p:nvPr/>
        </p:nvSpPr>
        <p:spPr>
          <a:xfrm>
            <a:off x="2375712" y="5574293"/>
            <a:ext cx="3877543"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综合了拦截时间和路径上的能量消耗</a:t>
            </a:r>
            <a:endParaRPr lang="en-US" altLang="zh-CN"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A219708A-D7F1-4A25-943D-B333CF482AE5}"/>
              </a:ext>
            </a:extLst>
          </p:cNvPr>
          <p:cNvPicPr/>
          <p:nvPr/>
        </p:nvPicPr>
        <p:blipFill rotWithShape="1">
          <a:blip r:embed="rId6">
            <a:extLst>
              <a:ext uri="{28A0092B-C50C-407E-A947-70E740481C1C}">
                <a14:useLocalDpi xmlns:a14="http://schemas.microsoft.com/office/drawing/2010/main" val="0"/>
              </a:ext>
            </a:extLst>
          </a:blip>
          <a:srcRect t="1947" b="1936"/>
          <a:stretch/>
        </p:blipFill>
        <p:spPr bwMode="auto">
          <a:xfrm>
            <a:off x="7612119" y="1390914"/>
            <a:ext cx="3449320" cy="4629150"/>
          </a:xfrm>
          <a:prstGeom prst="rect">
            <a:avLst/>
          </a:prstGeom>
          <a:ln>
            <a:noFill/>
          </a:ln>
          <a:extLst>
            <a:ext uri="{53640926-AAD7-44D8-BBD7-CCE9431645EC}">
              <a14:shadowObscured xmlns:a14="http://schemas.microsoft.com/office/drawing/2010/main"/>
            </a:ext>
          </a:extLst>
        </p:spPr>
      </p:pic>
      <p:sp>
        <p:nvSpPr>
          <p:cNvPr id="4" name="文本框 3">
            <a:extLst>
              <a:ext uri="{FF2B5EF4-FFF2-40B4-BE49-F238E27FC236}">
                <a16:creationId xmlns:a16="http://schemas.microsoft.com/office/drawing/2014/main" id="{A0D2EFA4-E85F-4099-87E2-07F076B69E90}"/>
              </a:ext>
            </a:extLst>
          </p:cNvPr>
          <p:cNvSpPr txBox="1"/>
          <p:nvPr/>
        </p:nvSpPr>
        <p:spPr>
          <a:xfrm>
            <a:off x="8619819" y="6188322"/>
            <a:ext cx="1433919"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搜索流程图</a:t>
            </a:r>
          </a:p>
        </p:txBody>
      </p:sp>
    </p:spTree>
    <p:extLst>
      <p:ext uri="{BB962C8B-B14F-4D97-AF65-F5344CB8AC3E}">
        <p14:creationId xmlns:p14="http://schemas.microsoft.com/office/powerpoint/2010/main" val="4109397575"/>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13</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3262432"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决策规划模块</a:t>
            </a:r>
          </a:p>
        </p:txBody>
      </p:sp>
      <p:pic>
        <p:nvPicPr>
          <p:cNvPr id="10" name="图片 9">
            <a:extLst>
              <a:ext uri="{FF2B5EF4-FFF2-40B4-BE49-F238E27FC236}">
                <a16:creationId xmlns:a16="http://schemas.microsoft.com/office/drawing/2014/main" id="{0C4A924E-F375-431C-A2AA-56E2D6B93454}"/>
              </a:ext>
            </a:extLst>
          </p:cNvPr>
          <p:cNvPicPr/>
          <p:nvPr/>
        </p:nvPicPr>
        <p:blipFill>
          <a:blip r:embed="rId4">
            <a:clrChange>
              <a:clrFrom>
                <a:srgbClr val="FFFFFF"/>
              </a:clrFrom>
              <a:clrTo>
                <a:srgbClr val="FFFFFF">
                  <a:alpha val="0"/>
                </a:srgbClr>
              </a:clrTo>
            </a:clrChange>
          </a:blip>
          <a:stretch>
            <a:fillRect/>
          </a:stretch>
        </p:blipFill>
        <p:spPr>
          <a:xfrm>
            <a:off x="816425" y="2631462"/>
            <a:ext cx="2967227" cy="3020039"/>
          </a:xfrm>
          <a:prstGeom prst="rect">
            <a:avLst/>
          </a:prstGeom>
        </p:spPr>
      </p:pic>
      <p:pic>
        <p:nvPicPr>
          <p:cNvPr id="4" name="图片 3">
            <a:extLst>
              <a:ext uri="{FF2B5EF4-FFF2-40B4-BE49-F238E27FC236}">
                <a16:creationId xmlns:a16="http://schemas.microsoft.com/office/drawing/2014/main" id="{3D7C56D0-2639-48B8-99AE-2A3D7146400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286915" y="3632880"/>
            <a:ext cx="7305150" cy="2018621"/>
          </a:xfrm>
          <a:prstGeom prst="rect">
            <a:avLst/>
          </a:prstGeom>
        </p:spPr>
      </p:pic>
      <p:sp>
        <p:nvSpPr>
          <p:cNvPr id="5" name="文本框 4">
            <a:extLst>
              <a:ext uri="{FF2B5EF4-FFF2-40B4-BE49-F238E27FC236}">
                <a16:creationId xmlns:a16="http://schemas.microsoft.com/office/drawing/2014/main" id="{EDC4ECB1-4760-42F5-AB27-BDD8622D3E9E}"/>
              </a:ext>
            </a:extLst>
          </p:cNvPr>
          <p:cNvSpPr txBox="1"/>
          <p:nvPr/>
        </p:nvSpPr>
        <p:spPr>
          <a:xfrm>
            <a:off x="1024690" y="1717310"/>
            <a:ext cx="2550698" cy="369332"/>
          </a:xfrm>
          <a:prstGeom prst="rect">
            <a:avLst/>
          </a:prstGeom>
          <a:noFill/>
        </p:spPr>
        <p:txBody>
          <a:bodyPr wrap="none" rtlCol="0">
            <a:spAutoFit/>
          </a:bodyPr>
          <a:lstStyle/>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拦截点选取仿真测试</a:t>
            </a: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0DCAE79-14E3-4D65-9BDA-7A0F04AE9B2F}"/>
                  </a:ext>
                </a:extLst>
              </p:cNvPr>
              <p:cNvSpPr txBox="1"/>
              <p:nvPr/>
            </p:nvSpPr>
            <p:spPr>
              <a:xfrm>
                <a:off x="5887378" y="2867053"/>
                <a:ext cx="4542812" cy="558358"/>
              </a:xfrm>
              <a:prstGeom prst="rect">
                <a:avLst/>
              </a:prstGeom>
              <a:noFill/>
            </p:spPr>
            <p:txBody>
              <a:bodyPr wrap="square" rtlCol="0">
                <a:spAutoFit/>
              </a:bodyPr>
              <a:lstStyle/>
              <a:p>
                <a:r>
                  <a:rPr lang="zh-CN" altLang="en-US" dirty="0">
                    <a:solidFill>
                      <a:srgbClr val="7030A0"/>
                    </a:solidFill>
                    <a:latin typeface="微软雅黑" panose="020B0503020204020204" pitchFamily="34" charset="-122"/>
                    <a:ea typeface="微软雅黑" panose="020B0503020204020204" pitchFamily="34" charset="-122"/>
                  </a:rPr>
                  <a:t>目标函数</a:t>
                </a:r>
                <a14:m>
                  <m:oMath xmlns:m="http://schemas.openxmlformats.org/officeDocument/2006/math">
                    <m:r>
                      <a:rPr lang="zh-CN" altLang="en-US" sz="2000" i="1" smtClean="0">
                        <a:solidFill>
                          <a:srgbClr val="7030A0"/>
                        </a:solidFill>
                        <a:latin typeface="Cambria Math" panose="02040503050406030204" pitchFamily="18" charset="0"/>
                      </a:rPr>
                      <m:t>：</m:t>
                    </m:r>
                    <m:func>
                      <m:funcPr>
                        <m:ctrlPr>
                          <a:rPr lang="en-US" altLang="zh-CN" sz="2000" b="0" i="1" smtClean="0">
                            <a:latin typeface="Cambria Math" panose="02040503050406030204" pitchFamily="18" charset="0"/>
                          </a:rPr>
                        </m:ctrlPr>
                      </m:funcPr>
                      <m:fName>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r>
                                  <a:rPr lang="en-US" altLang="zh-CN" sz="2000" b="0" i="1" smtClean="0">
                                    <a:latin typeface="Cambria Math" panose="02040503050406030204" pitchFamily="18" charset="0"/>
                                  </a:rPr>
                                  <m:t> </m:t>
                                </m:r>
                              </m:lim>
                            </m:limLow>
                          </m:fName>
                          <m:e>
                            <m:r>
                              <a:rPr lang="zh-CN" altLang="en-US" sz="2000" i="1">
                                <a:latin typeface="Cambria Math" panose="02040503050406030204" pitchFamily="18" charset="0"/>
                              </a:rPr>
                              <m:t>𝜌</m:t>
                            </m:r>
                            <m:r>
                              <a:rPr lang="en-US" altLang="zh-CN" sz="2000" b="0" i="1" smtClean="0">
                                <a:latin typeface="Cambria Math" panose="02040503050406030204" pitchFamily="18" charset="0"/>
                              </a:rPr>
                              <m:t>𝑇</m:t>
                            </m:r>
                          </m:e>
                        </m:func>
                        <m:r>
                          <a:rPr lang="en-US" altLang="zh-CN" sz="2000" i="1">
                            <a:latin typeface="Cambria Math" panose="02040503050406030204" pitchFamily="18" charset="0"/>
                          </a:rPr>
                          <m:t>+</m:t>
                        </m:r>
                        <m:nary>
                          <m:naryPr>
                            <m:ctrlPr>
                              <a:rPr lang="en-US" altLang="zh-CN" sz="2000" i="1" smtClean="0">
                                <a:latin typeface="Cambria Math" panose="02040503050406030204" pitchFamily="18" charset="0"/>
                              </a:rPr>
                            </m:ctrlPr>
                          </m:naryPr>
                          <m:sub>
                            <m:r>
                              <m:rPr>
                                <m:brk m:alnAt="23"/>
                              </m:rPr>
                              <a:rPr lang="en-US" altLang="zh-CN" sz="2000" i="1">
                                <a:latin typeface="Cambria Math" panose="02040503050406030204" pitchFamily="18" charset="0"/>
                              </a:rPr>
                              <m:t>0</m:t>
                            </m:r>
                          </m:sub>
                          <m:sup>
                            <m:r>
                              <a:rPr lang="en-US" altLang="zh-CN" sz="2000" b="0" i="1" smtClean="0">
                                <a:latin typeface="Cambria Math" panose="02040503050406030204" pitchFamily="18" charset="0"/>
                              </a:rPr>
                              <m:t>𝑇</m:t>
                            </m:r>
                          </m:sup>
                          <m:e>
                            <m:sSup>
                              <m:sSupPr>
                                <m:ctrlPr>
                                  <a:rPr lang="en-US" altLang="zh-CN" sz="2000" b="0" i="1" smtClean="0">
                                    <a:latin typeface="Cambria Math" panose="02040503050406030204" pitchFamily="18" charset="0"/>
                                  </a:rPr>
                                </m:ctrlPr>
                              </m:sSupPr>
                              <m:e>
                                <m:r>
                                  <m:rPr>
                                    <m:sty m:val="p"/>
                                  </m:rPr>
                                  <a:rPr lang="en-US" altLang="zh-CN" sz="2000" i="1">
                                    <a:latin typeface="Cambria Math" panose="02040503050406030204" pitchFamily="18" charset="0"/>
                                  </a:rPr>
                                  <m:t>a</m:t>
                                </m:r>
                              </m:e>
                              <m:sup>
                                <m:r>
                                  <a:rPr lang="en-US" altLang="zh-CN" sz="2000" b="0" i="1" smtClean="0">
                                    <a:latin typeface="Cambria Math" panose="02040503050406030204" pitchFamily="18" charset="0"/>
                                  </a:rPr>
                                  <m:t>2</m:t>
                                </m:r>
                              </m:sup>
                            </m:sSup>
                          </m:e>
                        </m:nary>
                        <m:r>
                          <a:rPr lang="en-US" altLang="zh-CN" sz="2000" b="0" i="1" smtClean="0">
                            <a:latin typeface="Cambria Math" panose="02040503050406030204" pitchFamily="18" charset="0"/>
                          </a:rPr>
                          <m:t>𝑑𝑡</m:t>
                        </m:r>
                      </m:fName>
                      <m:e>
                        <m:r>
                          <a:rPr lang="zh-CN" altLang="en-US" sz="2000" i="1">
                            <a:latin typeface="Cambria Math" panose="02040503050406030204" pitchFamily="18" charset="0"/>
                          </a:rPr>
                          <m:t>（</m:t>
                        </m:r>
                        <m:r>
                          <a:rPr lang="zh-CN" altLang="en-US" sz="2000" i="1">
                            <a:latin typeface="Cambria Math" panose="02040503050406030204" pitchFamily="18" charset="0"/>
                          </a:rPr>
                          <m:t>𝜌</m:t>
                        </m:r>
                        <m:r>
                          <a:rPr lang="en-US" altLang="zh-CN" sz="2000" i="1" smtClean="0">
                            <a:latin typeface="Cambria Math" panose="02040503050406030204" pitchFamily="18" charset="0"/>
                          </a:rPr>
                          <m:t>=</m:t>
                        </m:r>
                        <m:r>
                          <a:rPr lang="en-US" altLang="zh-CN" sz="2000" i="1">
                            <a:latin typeface="Cambria Math" panose="02040503050406030204" pitchFamily="18" charset="0"/>
                          </a:rPr>
                          <m:t>1</m:t>
                        </m:r>
                        <m:r>
                          <a:rPr lang="zh-CN" altLang="en-US" sz="2000" i="1" smtClean="0">
                            <a:latin typeface="Cambria Math" panose="02040503050406030204" pitchFamily="18" charset="0"/>
                          </a:rPr>
                          <m:t>）</m:t>
                        </m:r>
                      </m:e>
                    </m:func>
                  </m:oMath>
                </a14:m>
                <a:endParaRPr lang="zh-CN" altLang="en-US" sz="2200" dirty="0"/>
              </a:p>
            </p:txBody>
          </p:sp>
        </mc:Choice>
        <mc:Fallback xmlns="">
          <p:sp>
            <p:nvSpPr>
              <p:cNvPr id="13" name="文本框 12">
                <a:extLst>
                  <a:ext uri="{FF2B5EF4-FFF2-40B4-BE49-F238E27FC236}">
                    <a16:creationId xmlns:a16="http://schemas.microsoft.com/office/drawing/2014/main" id="{C0DCAE79-14E3-4D65-9BDA-7A0F04AE9B2F}"/>
                  </a:ext>
                </a:extLst>
              </p:cNvPr>
              <p:cNvSpPr txBox="1">
                <a:spLocks noRot="1" noChangeAspect="1" noMove="1" noResize="1" noEditPoints="1" noAdjustHandles="1" noChangeArrowheads="1" noChangeShapeType="1" noTextEdit="1"/>
              </p:cNvSpPr>
              <p:nvPr/>
            </p:nvSpPr>
            <p:spPr>
              <a:xfrm>
                <a:off x="5887378" y="2867053"/>
                <a:ext cx="4542812" cy="558358"/>
              </a:xfrm>
              <a:prstGeom prst="rect">
                <a:avLst/>
              </a:prstGeom>
              <a:blipFill>
                <a:blip r:embed="rId6"/>
                <a:stretch>
                  <a:fillRect l="-1208"/>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E326266D-5487-4F33-8FC6-54A751DA61DD}"/>
              </a:ext>
            </a:extLst>
          </p:cNvPr>
          <p:cNvSpPr/>
          <p:nvPr/>
        </p:nvSpPr>
        <p:spPr>
          <a:xfrm>
            <a:off x="8249699" y="4879976"/>
            <a:ext cx="643095" cy="28487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81A5B95-931A-4E05-851C-047D86D62918}"/>
                  </a:ext>
                </a:extLst>
              </p:cNvPr>
              <p:cNvSpPr txBox="1"/>
              <p:nvPr/>
            </p:nvSpPr>
            <p:spPr>
              <a:xfrm>
                <a:off x="4286915" y="2290252"/>
                <a:ext cx="721627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取</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=3</m:t>
                    </m:r>
                  </m:oMath>
                </a14:m>
                <a:r>
                  <a:rPr lang="zh-CN" altLang="en-US" dirty="0">
                    <a:latin typeface="微软雅黑" panose="020B0503020204020204" pitchFamily="34" charset="-122"/>
                    <a:ea typeface="微软雅黑" panose="020B0503020204020204" pitchFamily="34" charset="-122"/>
                  </a:rPr>
                  <a:t>，生成</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个候选拦截点；五角星为起始点，灰色部分为障碍物</a:t>
                </a:r>
              </a:p>
            </p:txBody>
          </p:sp>
        </mc:Choice>
        <mc:Fallback xmlns="">
          <p:sp>
            <p:nvSpPr>
              <p:cNvPr id="7" name="文本框 6">
                <a:extLst>
                  <a:ext uri="{FF2B5EF4-FFF2-40B4-BE49-F238E27FC236}">
                    <a16:creationId xmlns:a16="http://schemas.microsoft.com/office/drawing/2014/main" id="{A81A5B95-931A-4E05-851C-047D86D62918}"/>
                  </a:ext>
                </a:extLst>
              </p:cNvPr>
              <p:cNvSpPr txBox="1">
                <a:spLocks noRot="1" noChangeAspect="1" noMove="1" noResize="1" noEditPoints="1" noAdjustHandles="1" noChangeArrowheads="1" noChangeShapeType="1" noTextEdit="1"/>
              </p:cNvSpPr>
              <p:nvPr/>
            </p:nvSpPr>
            <p:spPr>
              <a:xfrm>
                <a:off x="4286915" y="2290252"/>
                <a:ext cx="7216271" cy="369332"/>
              </a:xfrm>
              <a:prstGeom prst="rect">
                <a:avLst/>
              </a:prstGeom>
              <a:blipFill>
                <a:blip r:embed="rId7"/>
                <a:stretch>
                  <a:fillRect l="-676"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8999654"/>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14</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3262432"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决策规划模块</a:t>
            </a:r>
          </a:p>
        </p:txBody>
      </p:sp>
      <p:sp>
        <p:nvSpPr>
          <p:cNvPr id="11" name="文本框 10">
            <a:extLst>
              <a:ext uri="{FF2B5EF4-FFF2-40B4-BE49-F238E27FC236}">
                <a16:creationId xmlns:a16="http://schemas.microsoft.com/office/drawing/2014/main" id="{B106A2AE-5C93-4AD5-8BE2-63A6B3B4A874}"/>
              </a:ext>
            </a:extLst>
          </p:cNvPr>
          <p:cNvSpPr txBox="1"/>
          <p:nvPr/>
        </p:nvSpPr>
        <p:spPr>
          <a:xfrm>
            <a:off x="1025554" y="1481732"/>
            <a:ext cx="542838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轨迹规划</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解耦为路径规划</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速度规划</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8F61222-387E-4D37-AC1E-FAE7C66E56A6}"/>
                  </a:ext>
                </a:extLst>
              </p:cNvPr>
              <p:cNvSpPr txBox="1"/>
              <p:nvPr/>
            </p:nvSpPr>
            <p:spPr>
              <a:xfrm>
                <a:off x="1025554" y="2106792"/>
                <a:ext cx="5320687" cy="1705403"/>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b="1" dirty="0">
                    <a:solidFill>
                      <a:srgbClr val="7030A0"/>
                    </a:solidFill>
                    <a:latin typeface="微软雅黑" panose="020B0503020204020204" pitchFamily="34" charset="-122"/>
                    <a:ea typeface="微软雅黑" panose="020B0503020204020204" pitchFamily="34" charset="-122"/>
                  </a:rPr>
                  <a:t>路径规划</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hybrid A*</a:t>
                </a:r>
                <a:r>
                  <a:rPr lang="zh-CN" altLang="en-US" dirty="0">
                    <a:latin typeface="微软雅黑" panose="020B0503020204020204" pitchFamily="34" charset="-122"/>
                    <a:ea typeface="微软雅黑" panose="020B0503020204020204" pitchFamily="34" charset="-122"/>
                  </a:rPr>
                  <a:t>算法</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搜索节点</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𝑥</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𝑦</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𝜃</m:t>
                    </m:r>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，节点可以不在栅格的正中央</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生成路径</a:t>
                </a:r>
                <a:r>
                  <a:rPr lang="zh-CN" altLang="en-US" dirty="0">
                    <a:solidFill>
                      <a:srgbClr val="7030A0"/>
                    </a:solidFill>
                    <a:latin typeface="微软雅黑" panose="020B0503020204020204" pitchFamily="34" charset="-122"/>
                    <a:ea typeface="微软雅黑" panose="020B0503020204020204" pitchFamily="34" charset="-122"/>
                  </a:rPr>
                  <a:t>光滑</a:t>
                </a:r>
                <a:r>
                  <a:rPr lang="zh-CN" altLang="en-US" dirty="0">
                    <a:latin typeface="微软雅黑" panose="020B0503020204020204" pitchFamily="34" charset="-122"/>
                    <a:ea typeface="微软雅黑" panose="020B0503020204020204" pitchFamily="34" charset="-122"/>
                  </a:rPr>
                  <a:t>（可通过共轭梯度法进一步平滑）</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生成路径符合</a:t>
                </a:r>
                <a:r>
                  <a:rPr lang="zh-CN" altLang="en-US" dirty="0">
                    <a:solidFill>
                      <a:srgbClr val="7030A0"/>
                    </a:solidFill>
                    <a:latin typeface="微软雅黑" panose="020B0503020204020204" pitchFamily="34" charset="-122"/>
                    <a:ea typeface="微软雅黑" panose="020B0503020204020204" pitchFamily="34" charset="-122"/>
                  </a:rPr>
                  <a:t>车辆运动学特性</a:t>
                </a:r>
                <a:endParaRPr lang="en-US" altLang="zh-CN" dirty="0">
                  <a:solidFill>
                    <a:srgbClr val="7030A0"/>
                  </a:solidFill>
                  <a:latin typeface="微软雅黑" panose="020B0503020204020204" pitchFamily="34" charset="-122"/>
                  <a:ea typeface="微软雅黑" panose="020B0503020204020204" pitchFamily="34" charset="-122"/>
                </a:endParaRPr>
              </a:p>
            </p:txBody>
          </p:sp>
        </mc:Choice>
        <mc:Fallback xmlns="">
          <p:sp>
            <p:nvSpPr>
              <p:cNvPr id="4" name="文本框 3">
                <a:extLst>
                  <a:ext uri="{FF2B5EF4-FFF2-40B4-BE49-F238E27FC236}">
                    <a16:creationId xmlns:a16="http://schemas.microsoft.com/office/drawing/2014/main" id="{48F61222-387E-4D37-AC1E-FAE7C66E56A6}"/>
                  </a:ext>
                </a:extLst>
              </p:cNvPr>
              <p:cNvSpPr txBox="1">
                <a:spLocks noRot="1" noChangeAspect="1" noMove="1" noResize="1" noEditPoints="1" noAdjustHandles="1" noChangeArrowheads="1" noChangeShapeType="1" noTextEdit="1"/>
              </p:cNvSpPr>
              <p:nvPr/>
            </p:nvSpPr>
            <p:spPr>
              <a:xfrm>
                <a:off x="1025554" y="2106792"/>
                <a:ext cx="5320687" cy="1705403"/>
              </a:xfrm>
              <a:prstGeom prst="rect">
                <a:avLst/>
              </a:prstGeom>
              <a:blipFill>
                <a:blip r:embed="rId4"/>
                <a:stretch>
                  <a:fillRect l="-687" r="-344" b="-501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3781DB7-F8B2-4DD3-8724-D0CED6CFE96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514420" y="4004834"/>
            <a:ext cx="7663642" cy="2381442"/>
          </a:xfrm>
          <a:prstGeom prst="rect">
            <a:avLst/>
          </a:prstGeom>
        </p:spPr>
      </p:pic>
      <p:pic>
        <p:nvPicPr>
          <p:cNvPr id="13" name="图片 12">
            <a:extLst>
              <a:ext uri="{FF2B5EF4-FFF2-40B4-BE49-F238E27FC236}">
                <a16:creationId xmlns:a16="http://schemas.microsoft.com/office/drawing/2014/main" id="{8A2E8067-4AAE-49F2-966C-AD86F8184A7D}"/>
              </a:ext>
            </a:extLst>
          </p:cNvPr>
          <p:cNvPicPr/>
          <p:nvPr/>
        </p:nvPicPr>
        <p:blipFill>
          <a:blip r:embed="rId6">
            <a:clrChange>
              <a:clrFrom>
                <a:srgbClr val="FFFFFF"/>
              </a:clrFrom>
              <a:clrTo>
                <a:srgbClr val="FFFFFF">
                  <a:alpha val="0"/>
                </a:srgbClr>
              </a:clrTo>
            </a:clrChange>
          </a:blip>
          <a:stretch>
            <a:fillRect/>
          </a:stretch>
        </p:blipFill>
        <p:spPr>
          <a:xfrm>
            <a:off x="7444621" y="1611412"/>
            <a:ext cx="1784277" cy="1722613"/>
          </a:xfrm>
          <a:prstGeom prst="rect">
            <a:avLst/>
          </a:prstGeom>
        </p:spPr>
      </p:pic>
      <p:pic>
        <p:nvPicPr>
          <p:cNvPr id="14" name="图片 13">
            <a:extLst>
              <a:ext uri="{FF2B5EF4-FFF2-40B4-BE49-F238E27FC236}">
                <a16:creationId xmlns:a16="http://schemas.microsoft.com/office/drawing/2014/main" id="{8BCE7757-F8BC-4FD0-9843-411FE1E68459}"/>
              </a:ext>
            </a:extLst>
          </p:cNvPr>
          <p:cNvPicPr/>
          <p:nvPr/>
        </p:nvPicPr>
        <p:blipFill>
          <a:blip r:embed="rId7">
            <a:clrChange>
              <a:clrFrom>
                <a:srgbClr val="FFFFFF"/>
              </a:clrFrom>
              <a:clrTo>
                <a:srgbClr val="FFFFFF">
                  <a:alpha val="0"/>
                </a:srgbClr>
              </a:clrTo>
            </a:clrChange>
          </a:blip>
          <a:stretch>
            <a:fillRect/>
          </a:stretch>
        </p:blipFill>
        <p:spPr>
          <a:xfrm>
            <a:off x="9710008" y="1611412"/>
            <a:ext cx="1796888" cy="1722612"/>
          </a:xfrm>
          <a:prstGeom prst="rect">
            <a:avLst/>
          </a:prstGeom>
        </p:spPr>
      </p:pic>
      <p:sp>
        <p:nvSpPr>
          <p:cNvPr id="7" name="文本框 6">
            <a:extLst>
              <a:ext uri="{FF2B5EF4-FFF2-40B4-BE49-F238E27FC236}">
                <a16:creationId xmlns:a16="http://schemas.microsoft.com/office/drawing/2014/main" id="{87C6A669-CA8E-4318-97EC-2699109FE5F2}"/>
              </a:ext>
            </a:extLst>
          </p:cNvPr>
          <p:cNvSpPr txBox="1"/>
          <p:nvPr/>
        </p:nvSpPr>
        <p:spPr>
          <a:xfrm>
            <a:off x="7927576" y="3398633"/>
            <a:ext cx="818366"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节点</a:t>
            </a:r>
          </a:p>
        </p:txBody>
      </p:sp>
      <p:sp>
        <p:nvSpPr>
          <p:cNvPr id="21" name="文本框 20">
            <a:extLst>
              <a:ext uri="{FF2B5EF4-FFF2-40B4-BE49-F238E27FC236}">
                <a16:creationId xmlns:a16="http://schemas.microsoft.com/office/drawing/2014/main" id="{4286AF9B-41A9-43B4-A4D1-0D5381C7EEBA}"/>
              </a:ext>
            </a:extLst>
          </p:cNvPr>
          <p:cNvSpPr txBox="1"/>
          <p:nvPr/>
        </p:nvSpPr>
        <p:spPr>
          <a:xfrm>
            <a:off x="9853020" y="3396433"/>
            <a:ext cx="1510863"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hybrid A*</a:t>
            </a:r>
            <a:r>
              <a:rPr lang="zh-CN" altLang="en-US" sz="1600" dirty="0">
                <a:latin typeface="微软雅黑" panose="020B0503020204020204" pitchFamily="34" charset="-122"/>
                <a:ea typeface="微软雅黑" panose="020B0503020204020204" pitchFamily="34" charset="-122"/>
              </a:rPr>
              <a:t>节点</a:t>
            </a:r>
          </a:p>
        </p:txBody>
      </p:sp>
    </p:spTree>
    <p:extLst>
      <p:ext uri="{BB962C8B-B14F-4D97-AF65-F5344CB8AC3E}">
        <p14:creationId xmlns:p14="http://schemas.microsoft.com/office/powerpoint/2010/main" val="2719159809"/>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15</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3262432"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决策规划模块</a:t>
            </a:r>
          </a:p>
        </p:txBody>
      </p:sp>
      <p:pic>
        <p:nvPicPr>
          <p:cNvPr id="22" name="图片 21">
            <a:extLst>
              <a:ext uri="{FF2B5EF4-FFF2-40B4-BE49-F238E27FC236}">
                <a16:creationId xmlns:a16="http://schemas.microsoft.com/office/drawing/2014/main" id="{3A561415-9132-4A4B-B6E5-39D1E0B2092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75333" y="1599340"/>
            <a:ext cx="2205805" cy="2205805"/>
          </a:xfrm>
          <a:prstGeom prst="rect">
            <a:avLst/>
          </a:prstGeom>
        </p:spPr>
      </p:pic>
      <p:pic>
        <p:nvPicPr>
          <p:cNvPr id="23" name="图片 22">
            <a:extLst>
              <a:ext uri="{FF2B5EF4-FFF2-40B4-BE49-F238E27FC236}">
                <a16:creationId xmlns:a16="http://schemas.microsoft.com/office/drawing/2014/main" id="{142229E7-A006-4AD9-AE9D-1BEBEDAAD94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99130" y="1581755"/>
            <a:ext cx="2205805" cy="2205805"/>
          </a:xfrm>
          <a:prstGeom prst="rect">
            <a:avLst/>
          </a:prstGeom>
        </p:spPr>
      </p:pic>
      <p:pic>
        <p:nvPicPr>
          <p:cNvPr id="24" name="图片 23">
            <a:extLst>
              <a:ext uri="{FF2B5EF4-FFF2-40B4-BE49-F238E27FC236}">
                <a16:creationId xmlns:a16="http://schemas.microsoft.com/office/drawing/2014/main" id="{F1A775ED-C1BD-4F97-8966-0DF5652689C7}"/>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22927" y="1581755"/>
            <a:ext cx="2205805" cy="2205805"/>
          </a:xfrm>
          <a:prstGeom prst="rect">
            <a:avLst/>
          </a:prstGeom>
        </p:spPr>
      </p:pic>
      <p:sp>
        <p:nvSpPr>
          <p:cNvPr id="6" name="文本框 5">
            <a:extLst>
              <a:ext uri="{FF2B5EF4-FFF2-40B4-BE49-F238E27FC236}">
                <a16:creationId xmlns:a16="http://schemas.microsoft.com/office/drawing/2014/main" id="{6D887C2F-D877-4A3B-B506-4C12BBC3E0CE}"/>
              </a:ext>
            </a:extLst>
          </p:cNvPr>
          <p:cNvSpPr txBox="1"/>
          <p:nvPr/>
        </p:nvSpPr>
        <p:spPr>
          <a:xfrm>
            <a:off x="2819619" y="3911062"/>
            <a:ext cx="466794"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9BD8B37E-6C2E-4D51-90BF-2EECA383B140}"/>
              </a:ext>
            </a:extLst>
          </p:cNvPr>
          <p:cNvSpPr txBox="1"/>
          <p:nvPr/>
        </p:nvSpPr>
        <p:spPr>
          <a:xfrm>
            <a:off x="6059017" y="3911062"/>
            <a:ext cx="48603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(b)</a:t>
            </a:r>
            <a:endParaRPr lang="zh-CN" altLang="en-US"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8B1860C2-0F45-437C-9BDD-047FE5F4DFAC}"/>
              </a:ext>
            </a:extLst>
          </p:cNvPr>
          <p:cNvSpPr txBox="1"/>
          <p:nvPr/>
        </p:nvSpPr>
        <p:spPr>
          <a:xfrm>
            <a:off x="9275273" y="3911062"/>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(c)</a:t>
            </a:r>
            <a:endParaRPr lang="zh-CN" altLang="en-US" dirty="0">
              <a:latin typeface="微软雅黑" panose="020B0503020204020204" pitchFamily="34" charset="-122"/>
              <a:ea typeface="微软雅黑" panose="020B0503020204020204" pitchFamily="34" charset="-122"/>
            </a:endParaRPr>
          </a:p>
        </p:txBody>
      </p:sp>
      <p:graphicFrame>
        <p:nvGraphicFramePr>
          <p:cNvPr id="8" name="表格 7">
            <a:extLst>
              <a:ext uri="{FF2B5EF4-FFF2-40B4-BE49-F238E27FC236}">
                <a16:creationId xmlns:a16="http://schemas.microsoft.com/office/drawing/2014/main" id="{436AFCAB-CFA8-4308-8B90-4658ADA833FC}"/>
              </a:ext>
            </a:extLst>
          </p:cNvPr>
          <p:cNvGraphicFramePr>
            <a:graphicFrameLocks noGrp="1"/>
          </p:cNvGraphicFramePr>
          <p:nvPr>
            <p:extLst>
              <p:ext uri="{D42A27DB-BD31-4B8C-83A1-F6EECF244321}">
                <p14:modId xmlns:p14="http://schemas.microsoft.com/office/powerpoint/2010/main" val="1607633761"/>
              </p:ext>
            </p:extLst>
          </p:nvPr>
        </p:nvGraphicFramePr>
        <p:xfrm>
          <a:off x="2517647" y="4515695"/>
          <a:ext cx="7568768" cy="1112520"/>
        </p:xfrm>
        <a:graphic>
          <a:graphicData uri="http://schemas.openxmlformats.org/drawingml/2006/table">
            <a:tbl>
              <a:tblPr firstRow="1" bandRow="1">
                <a:tableStyleId>{8799B23B-EC83-4686-B30A-512413B5E67A}</a:tableStyleId>
              </a:tblPr>
              <a:tblGrid>
                <a:gridCol w="2032000">
                  <a:extLst>
                    <a:ext uri="{9D8B030D-6E8A-4147-A177-3AD203B41FA5}">
                      <a16:colId xmlns:a16="http://schemas.microsoft.com/office/drawing/2014/main" val="1776882384"/>
                    </a:ext>
                  </a:extLst>
                </a:gridCol>
                <a:gridCol w="1788733">
                  <a:extLst>
                    <a:ext uri="{9D8B030D-6E8A-4147-A177-3AD203B41FA5}">
                      <a16:colId xmlns:a16="http://schemas.microsoft.com/office/drawing/2014/main" val="3917682629"/>
                    </a:ext>
                  </a:extLst>
                </a:gridCol>
                <a:gridCol w="1879041">
                  <a:extLst>
                    <a:ext uri="{9D8B030D-6E8A-4147-A177-3AD203B41FA5}">
                      <a16:colId xmlns:a16="http://schemas.microsoft.com/office/drawing/2014/main" val="227230491"/>
                    </a:ext>
                  </a:extLst>
                </a:gridCol>
                <a:gridCol w="1868994">
                  <a:extLst>
                    <a:ext uri="{9D8B030D-6E8A-4147-A177-3AD203B41FA5}">
                      <a16:colId xmlns:a16="http://schemas.microsoft.com/office/drawing/2014/main" val="912182218"/>
                    </a:ext>
                  </a:extLst>
                </a:gridCol>
              </a:tblGrid>
              <a:tr h="370840">
                <a:tc>
                  <a:txBody>
                    <a:bodyPr/>
                    <a:lstStyle/>
                    <a:p>
                      <a:pPr algn="ctr"/>
                      <a:endParaRPr lang="zh-CN" altLang="en-US" sz="1700" dirty="0">
                        <a:latin typeface="微软雅黑" panose="020B0503020204020204" pitchFamily="34" charset="-122"/>
                        <a:ea typeface="微软雅黑" panose="020B0503020204020204" pitchFamily="34" charset="-122"/>
                      </a:endParaRPr>
                    </a:p>
                  </a:txBody>
                  <a:tcPr/>
                </a:tc>
                <a:tc>
                  <a:txBody>
                    <a:bodyPr/>
                    <a:lstStyle/>
                    <a:p>
                      <a:pPr algn="ctr"/>
                      <a:r>
                        <a:rPr lang="zh-CN" altLang="en-US" sz="1700" b="0" dirty="0">
                          <a:latin typeface="微软雅黑" panose="020B0503020204020204" pitchFamily="34" charset="-122"/>
                          <a:ea typeface="微软雅黑" panose="020B0503020204020204" pitchFamily="34" charset="-122"/>
                        </a:rPr>
                        <a:t>图</a:t>
                      </a:r>
                      <a:r>
                        <a:rPr lang="en-US" altLang="zh-CN" sz="1700" b="0" dirty="0">
                          <a:latin typeface="微软雅黑" panose="020B0503020204020204" pitchFamily="34" charset="-122"/>
                          <a:ea typeface="微软雅黑" panose="020B0503020204020204" pitchFamily="34" charset="-122"/>
                        </a:rPr>
                        <a:t>(a)</a:t>
                      </a:r>
                      <a:endParaRPr lang="zh-CN" altLang="en-US" sz="1700" b="0" dirty="0">
                        <a:latin typeface="微软雅黑" panose="020B0503020204020204" pitchFamily="34" charset="-122"/>
                        <a:ea typeface="微软雅黑" panose="020B0503020204020204" pitchFamily="34" charset="-122"/>
                      </a:endParaRPr>
                    </a:p>
                  </a:txBody>
                  <a:tcPr/>
                </a:tc>
                <a:tc>
                  <a:txBody>
                    <a:bodyPr/>
                    <a:lstStyle/>
                    <a:p>
                      <a:pPr algn="ctr"/>
                      <a:r>
                        <a:rPr lang="zh-CN" altLang="en-US" sz="1700" b="0" dirty="0">
                          <a:latin typeface="微软雅黑" panose="020B0503020204020204" pitchFamily="34" charset="-122"/>
                          <a:ea typeface="微软雅黑" panose="020B0503020204020204" pitchFamily="34" charset="-122"/>
                        </a:rPr>
                        <a:t>图</a:t>
                      </a:r>
                      <a:r>
                        <a:rPr lang="en-US" altLang="zh-CN" sz="1700" b="0" dirty="0">
                          <a:latin typeface="微软雅黑" panose="020B0503020204020204" pitchFamily="34" charset="-122"/>
                          <a:ea typeface="微软雅黑" panose="020B0503020204020204" pitchFamily="34" charset="-122"/>
                        </a:rPr>
                        <a:t>(b)</a:t>
                      </a:r>
                      <a:endParaRPr lang="zh-CN" altLang="en-US" sz="1700" b="0" dirty="0">
                        <a:latin typeface="微软雅黑" panose="020B0503020204020204" pitchFamily="34" charset="-122"/>
                        <a:ea typeface="微软雅黑" panose="020B0503020204020204" pitchFamily="34" charset="-122"/>
                      </a:endParaRPr>
                    </a:p>
                  </a:txBody>
                  <a:tcPr/>
                </a:tc>
                <a:tc>
                  <a:txBody>
                    <a:bodyPr/>
                    <a:lstStyle/>
                    <a:p>
                      <a:pPr algn="ctr"/>
                      <a:r>
                        <a:rPr lang="zh-CN" altLang="en-US" sz="1700" b="0" dirty="0">
                          <a:latin typeface="微软雅黑" panose="020B0503020204020204" pitchFamily="34" charset="-122"/>
                          <a:ea typeface="微软雅黑" panose="020B0503020204020204" pitchFamily="34" charset="-122"/>
                        </a:rPr>
                        <a:t>图</a:t>
                      </a:r>
                      <a:r>
                        <a:rPr lang="en-US" altLang="zh-CN" sz="1700" b="0" dirty="0">
                          <a:latin typeface="微软雅黑" panose="020B0503020204020204" pitchFamily="34" charset="-122"/>
                          <a:ea typeface="微软雅黑" panose="020B0503020204020204" pitchFamily="34" charset="-122"/>
                        </a:rPr>
                        <a:t>(c)</a:t>
                      </a:r>
                      <a:endParaRPr lang="zh-CN" altLang="en-US" sz="17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356487925"/>
                  </a:ext>
                </a:extLst>
              </a:tr>
              <a:tr h="370840">
                <a:tc>
                  <a:txBody>
                    <a:bodyPr/>
                    <a:lstStyle/>
                    <a:p>
                      <a:pPr algn="ctr"/>
                      <a:r>
                        <a:rPr lang="zh-CN" altLang="en-US" sz="1700" dirty="0">
                          <a:latin typeface="微软雅黑" panose="020B0503020204020204" pitchFamily="34" charset="-122"/>
                          <a:ea typeface="微软雅黑" panose="020B0503020204020204" pitchFamily="34" charset="-122"/>
                        </a:rPr>
                        <a:t>路径长度 </a:t>
                      </a: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节点数</a:t>
                      </a:r>
                      <a:r>
                        <a:rPr lang="en-US" altLang="zh-CN" sz="1700" dirty="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a:txBody>
                  <a:tcPr/>
                </a:tc>
                <a:tc>
                  <a:txBody>
                    <a:bodyPr/>
                    <a:lstStyle/>
                    <a:p>
                      <a:pPr algn="ctr"/>
                      <a:r>
                        <a:rPr lang="en-US" altLang="zh-CN" sz="1700" dirty="0">
                          <a:latin typeface="微软雅黑" panose="020B0503020204020204" pitchFamily="34" charset="-122"/>
                          <a:ea typeface="微软雅黑" panose="020B0503020204020204" pitchFamily="34" charset="-122"/>
                        </a:rPr>
                        <a:t>101</a:t>
                      </a:r>
                      <a:endParaRPr lang="zh-CN" altLang="en-US" sz="1700" dirty="0">
                        <a:latin typeface="微软雅黑" panose="020B0503020204020204" pitchFamily="34" charset="-122"/>
                        <a:ea typeface="微软雅黑" panose="020B0503020204020204" pitchFamily="34" charset="-122"/>
                      </a:endParaRPr>
                    </a:p>
                  </a:txBody>
                  <a:tcPr/>
                </a:tc>
                <a:tc>
                  <a:txBody>
                    <a:bodyPr/>
                    <a:lstStyle/>
                    <a:p>
                      <a:pPr algn="ctr"/>
                      <a:r>
                        <a:rPr lang="en-US" altLang="zh-CN" sz="1700" dirty="0">
                          <a:latin typeface="微软雅黑" panose="020B0503020204020204" pitchFamily="34" charset="-122"/>
                          <a:ea typeface="微软雅黑" panose="020B0503020204020204" pitchFamily="34" charset="-122"/>
                        </a:rPr>
                        <a:t>141</a:t>
                      </a:r>
                      <a:endParaRPr lang="zh-CN" altLang="en-US" sz="1700" dirty="0">
                        <a:latin typeface="微软雅黑" panose="020B0503020204020204" pitchFamily="34" charset="-122"/>
                        <a:ea typeface="微软雅黑" panose="020B0503020204020204" pitchFamily="34" charset="-122"/>
                      </a:endParaRPr>
                    </a:p>
                  </a:txBody>
                  <a:tcPr/>
                </a:tc>
                <a:tc>
                  <a:txBody>
                    <a:bodyPr/>
                    <a:lstStyle/>
                    <a:p>
                      <a:pPr algn="ctr"/>
                      <a:r>
                        <a:rPr lang="en-US" altLang="zh-CN" sz="1700" dirty="0">
                          <a:latin typeface="微软雅黑" panose="020B0503020204020204" pitchFamily="34" charset="-122"/>
                          <a:ea typeface="微软雅黑" panose="020B0503020204020204" pitchFamily="34" charset="-122"/>
                        </a:rPr>
                        <a:t>213</a:t>
                      </a:r>
                      <a:endParaRPr lang="zh-CN" altLang="en-US" sz="17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062776759"/>
                  </a:ext>
                </a:extLst>
              </a:tr>
              <a:tr h="370840">
                <a:tc>
                  <a:txBody>
                    <a:bodyPr/>
                    <a:lstStyle/>
                    <a:p>
                      <a:pPr algn="ctr"/>
                      <a:r>
                        <a:rPr lang="zh-CN" altLang="en-US" sz="1700" dirty="0">
                          <a:latin typeface="微软雅黑" panose="020B0503020204020204" pitchFamily="34" charset="-122"/>
                          <a:ea typeface="微软雅黑" panose="020B0503020204020204" pitchFamily="34" charset="-122"/>
                        </a:rPr>
                        <a:t>搜索时间 </a:t>
                      </a:r>
                      <a:r>
                        <a:rPr lang="en-US" altLang="zh-CN" sz="1700" dirty="0">
                          <a:latin typeface="微软雅黑" panose="020B0503020204020204" pitchFamily="34" charset="-122"/>
                          <a:ea typeface="微软雅黑" panose="020B0503020204020204" pitchFamily="34" charset="-122"/>
                        </a:rPr>
                        <a:t>(s)</a:t>
                      </a:r>
                      <a:endParaRPr lang="zh-CN" altLang="en-US" sz="1700" dirty="0">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700" kern="1200" dirty="0">
                          <a:solidFill>
                            <a:schemeClr val="tx1"/>
                          </a:solidFill>
                          <a:effectLst/>
                          <a:latin typeface="微软雅黑" panose="020B0503020204020204" pitchFamily="34" charset="-122"/>
                          <a:ea typeface="微软雅黑" panose="020B0503020204020204" pitchFamily="34" charset="-122"/>
                          <a:cs typeface="+mn-cs"/>
                        </a:rPr>
                        <a:t>0.0173</a:t>
                      </a:r>
                      <a:endParaRPr lang="zh-CN" altLang="en-US" sz="1700" dirty="0">
                        <a:latin typeface="微软雅黑" panose="020B0503020204020204" pitchFamily="34" charset="-122"/>
                        <a:ea typeface="微软雅黑" panose="020B0503020204020204" pitchFamily="34" charset="-122"/>
                      </a:endParaRPr>
                    </a:p>
                  </a:txBody>
                  <a:tcPr/>
                </a:tc>
                <a:tc>
                  <a:txBody>
                    <a:bodyPr/>
                    <a:lstStyle/>
                    <a:p>
                      <a:pPr algn="ctr"/>
                      <a:r>
                        <a:rPr lang="en-US" altLang="zh-CN" sz="1700" dirty="0">
                          <a:latin typeface="微软雅黑" panose="020B0503020204020204" pitchFamily="34" charset="-122"/>
                          <a:ea typeface="微软雅黑" panose="020B0503020204020204" pitchFamily="34" charset="-122"/>
                        </a:rPr>
                        <a:t>0.0358</a:t>
                      </a:r>
                      <a:endParaRPr lang="zh-CN" altLang="en-US" sz="1700" dirty="0">
                        <a:latin typeface="微软雅黑" panose="020B0503020204020204" pitchFamily="34" charset="-122"/>
                        <a:ea typeface="微软雅黑" panose="020B0503020204020204" pitchFamily="34" charset="-122"/>
                      </a:endParaRPr>
                    </a:p>
                  </a:txBody>
                  <a:tcPr/>
                </a:tc>
                <a:tc>
                  <a:txBody>
                    <a:bodyPr/>
                    <a:lstStyle/>
                    <a:p>
                      <a:pPr algn="ctr"/>
                      <a:r>
                        <a:rPr lang="en-US" altLang="zh-CN" sz="1700" dirty="0">
                          <a:latin typeface="微软雅黑" panose="020B0503020204020204" pitchFamily="34" charset="-122"/>
                          <a:ea typeface="微软雅黑" panose="020B0503020204020204" pitchFamily="34" charset="-122"/>
                        </a:rPr>
                        <a:t>0.2847</a:t>
                      </a:r>
                      <a:endParaRPr lang="zh-CN" altLang="en-US" sz="17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663517017"/>
                  </a:ext>
                </a:extLst>
              </a:tr>
            </a:tbl>
          </a:graphicData>
        </a:graphic>
      </p:graphicFrame>
      <p:sp>
        <p:nvSpPr>
          <p:cNvPr id="9" name="文本框 8">
            <a:extLst>
              <a:ext uri="{FF2B5EF4-FFF2-40B4-BE49-F238E27FC236}">
                <a16:creationId xmlns:a16="http://schemas.microsoft.com/office/drawing/2014/main" id="{C9E201B2-C380-451B-9D18-F0C695A77A65}"/>
              </a:ext>
            </a:extLst>
          </p:cNvPr>
          <p:cNvSpPr txBox="1"/>
          <p:nvPr/>
        </p:nvSpPr>
        <p:spPr>
          <a:xfrm>
            <a:off x="5002445" y="5863516"/>
            <a:ext cx="2599173"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hybrid A*</a:t>
            </a:r>
            <a:r>
              <a:rPr lang="zh-CN" altLang="en-US" dirty="0">
                <a:latin typeface="微软雅黑" panose="020B0503020204020204" pitchFamily="34" charset="-122"/>
                <a:ea typeface="微软雅黑" panose="020B0503020204020204" pitchFamily="34" charset="-122"/>
              </a:rPr>
              <a:t>算法仿真测试</a:t>
            </a:r>
          </a:p>
        </p:txBody>
      </p:sp>
    </p:spTree>
    <p:extLst>
      <p:ext uri="{BB962C8B-B14F-4D97-AF65-F5344CB8AC3E}">
        <p14:creationId xmlns:p14="http://schemas.microsoft.com/office/powerpoint/2010/main" val="1693865559"/>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16</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3262432"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决策规划模块</a:t>
            </a:r>
          </a:p>
        </p:txBody>
      </p:sp>
      <p:sp>
        <p:nvSpPr>
          <p:cNvPr id="9" name="文本框 8">
            <a:extLst>
              <a:ext uri="{FF2B5EF4-FFF2-40B4-BE49-F238E27FC236}">
                <a16:creationId xmlns:a16="http://schemas.microsoft.com/office/drawing/2014/main" id="{8F07DBD9-FBC5-4D9A-A7BF-E1446900A5D4}"/>
              </a:ext>
            </a:extLst>
          </p:cNvPr>
          <p:cNvSpPr txBox="1"/>
          <p:nvPr/>
        </p:nvSpPr>
        <p:spPr>
          <a:xfrm>
            <a:off x="975314" y="1528460"/>
            <a:ext cx="5428381"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轨迹规划</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解耦为路径规划</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速度规划</a:t>
            </a:r>
            <a:endParaRPr lang="zh-CN" altLang="en-US"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E9303754-1037-4512-8388-98F38039C4CA}"/>
              </a:ext>
            </a:extLst>
          </p:cNvPr>
          <p:cNvSpPr txBox="1"/>
          <p:nvPr/>
        </p:nvSpPr>
        <p:spPr>
          <a:xfrm>
            <a:off x="6273067" y="1627224"/>
            <a:ext cx="4826962" cy="369332"/>
          </a:xfrm>
          <a:prstGeom prst="rect">
            <a:avLst/>
          </a:prstGeom>
          <a:noFill/>
        </p:spPr>
        <p:txBody>
          <a:bodyPr wrap="none" rtlCol="0">
            <a:spAutoFit/>
          </a:bodyPr>
          <a:lstStyle/>
          <a:p>
            <a:pPr marL="285750" indent="-285750">
              <a:buFont typeface="Arial" panose="020B0604020202020204" pitchFamily="34" charset="0"/>
              <a:buChar char="•"/>
            </a:pPr>
            <a:r>
              <a:rPr lang="zh-CN" altLang="en-US" b="1" dirty="0">
                <a:solidFill>
                  <a:srgbClr val="7030A0"/>
                </a:solidFill>
                <a:latin typeface="微软雅黑" panose="020B0503020204020204" pitchFamily="34" charset="-122"/>
                <a:ea typeface="微软雅黑" panose="020B0503020204020204" pitchFamily="34" charset="-122"/>
              </a:rPr>
              <a:t>速度规划</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ST</a:t>
            </a:r>
            <a:r>
              <a:rPr lang="zh-CN" altLang="en-US" dirty="0">
                <a:latin typeface="微软雅黑" panose="020B0503020204020204" pitchFamily="34" charset="-122"/>
                <a:ea typeface="微软雅黑" panose="020B0503020204020204" pitchFamily="34" charset="-122"/>
              </a:rPr>
              <a:t>图 </a:t>
            </a:r>
            <a:r>
              <a:rPr lang="en-US" altLang="zh-CN" dirty="0">
                <a:latin typeface="微软雅黑" panose="020B0503020204020204" pitchFamily="34" charset="-122"/>
                <a:ea typeface="微软雅黑" panose="020B0503020204020204" pitchFamily="34" charset="-122"/>
              </a:rPr>
              <a:t>+ piece-wise jerk</a:t>
            </a:r>
            <a:r>
              <a:rPr lang="zh-CN" altLang="en-US" dirty="0">
                <a:latin typeface="微软雅黑" panose="020B0503020204020204" pitchFamily="34" charset="-122"/>
                <a:ea typeface="微软雅黑" panose="020B0503020204020204" pitchFamily="34" charset="-122"/>
              </a:rPr>
              <a:t>优化</a:t>
            </a:r>
            <a:r>
              <a:rPr lang="en-US" altLang="zh-CN" baseline="30000" dirty="0">
                <a:latin typeface="微软雅黑" panose="020B0503020204020204" pitchFamily="34" charset="-122"/>
                <a:ea typeface="微软雅黑" panose="020B0503020204020204" pitchFamily="34" charset="-122"/>
              </a:rPr>
              <a:t>[7]</a:t>
            </a:r>
          </a:p>
        </p:txBody>
      </p:sp>
      <p:pic>
        <p:nvPicPr>
          <p:cNvPr id="21" name="图片 20">
            <a:extLst>
              <a:ext uri="{FF2B5EF4-FFF2-40B4-BE49-F238E27FC236}">
                <a16:creationId xmlns:a16="http://schemas.microsoft.com/office/drawing/2014/main" id="{34FA85A5-0049-4779-9FF0-17B14FD079DD}"/>
              </a:ext>
            </a:extLst>
          </p:cNvPr>
          <p:cNvPicPr/>
          <p:nvPr/>
        </p:nvPicPr>
        <p:blipFill rotWithShape="1">
          <a:blip r:embed="rId4">
            <a:clrChange>
              <a:clrFrom>
                <a:srgbClr val="FFFFFF"/>
              </a:clrFrom>
              <a:clrTo>
                <a:srgbClr val="FFFFFF">
                  <a:alpha val="0"/>
                </a:srgbClr>
              </a:clrTo>
            </a:clrChange>
          </a:blip>
          <a:srcRect t="3300" b="1"/>
          <a:stretch/>
        </p:blipFill>
        <p:spPr bwMode="auto">
          <a:xfrm>
            <a:off x="2053819" y="4094105"/>
            <a:ext cx="2866538" cy="2336490"/>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0A0A46B-315A-4939-99EB-3A0AFD328DAE}"/>
                  </a:ext>
                </a:extLst>
              </p:cNvPr>
              <p:cNvSpPr txBox="1"/>
              <p:nvPr/>
            </p:nvSpPr>
            <p:spPr>
              <a:xfrm>
                <a:off x="844683" y="2193271"/>
                <a:ext cx="5284811" cy="17588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solidFill>
                      <a:srgbClr val="7030A0"/>
                    </a:solidFill>
                    <a:latin typeface="微软雅黑" panose="020B0503020204020204" pitchFamily="34" charset="-122"/>
                    <a:ea typeface="微软雅黑" panose="020B0503020204020204" pitchFamily="34" charset="-122"/>
                  </a:rPr>
                  <a:t>ST</a:t>
                </a:r>
                <a:r>
                  <a:rPr lang="zh-CN" altLang="en-US" dirty="0">
                    <a:solidFill>
                      <a:srgbClr val="7030A0"/>
                    </a:solidFill>
                    <a:latin typeface="微软雅黑" panose="020B0503020204020204" pitchFamily="34" charset="-122"/>
                    <a:ea typeface="微软雅黑" panose="020B0503020204020204" pitchFamily="34" charset="-122"/>
                  </a:rPr>
                  <a:t>图粗略速度规划</a:t>
                </a:r>
                <a:r>
                  <a:rPr lang="zh-CN" altLang="en-US" dirty="0">
                    <a:latin typeface="微软雅黑" panose="020B0503020204020204" pitchFamily="34" charset="-122"/>
                    <a:ea typeface="微软雅黑" panose="020B0503020204020204" pitchFamily="34" charset="-122"/>
                  </a:rPr>
                  <a:t>：启发式图搜索</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计算每个栅格的</a:t>
                </a:r>
                <a:r>
                  <a:rPr lang="en-US" altLang="zh-CN" dirty="0">
                    <a:latin typeface="微软雅黑" panose="020B0503020204020204" pitchFamily="34" charset="-122"/>
                    <a:ea typeface="微软雅黑" panose="020B0503020204020204" pitchFamily="34" charset="-122"/>
                  </a:rPr>
                  <a:t>cost</a:t>
                </a:r>
                <a:r>
                  <a:rPr lang="zh-CN" altLang="en-US" dirty="0">
                    <a:latin typeface="微软雅黑" panose="020B0503020204020204" pitchFamily="34" charset="-122"/>
                    <a:ea typeface="微软雅黑" panose="020B0503020204020204" pitchFamily="34" charset="-122"/>
                  </a:rPr>
                  <a:t>值，找到总</a:t>
                </a:r>
                <a:r>
                  <a:rPr lang="en-US" altLang="zh-CN" dirty="0">
                    <a:latin typeface="微软雅黑" panose="020B0503020204020204" pitchFamily="34" charset="-122"/>
                    <a:ea typeface="微软雅黑" panose="020B0503020204020204" pitchFamily="34" charset="-122"/>
                  </a:rPr>
                  <a:t>cost</a:t>
                </a:r>
                <a:r>
                  <a:rPr lang="zh-CN" altLang="en-US" dirty="0">
                    <a:latin typeface="微软雅黑" panose="020B0503020204020204" pitchFamily="34" charset="-122"/>
                    <a:ea typeface="微软雅黑" panose="020B0503020204020204" pitchFamily="34" charset="-122"/>
                  </a:rPr>
                  <a:t>最小的速度曲线，</a:t>
                </a:r>
                <a14:m>
                  <m:oMath xmlns:m="http://schemas.openxmlformats.org/officeDocument/2006/math">
                    <m:r>
                      <a:rPr lang="zh-CN" altLang="en-US" i="1" dirty="0">
                        <a:latin typeface="Cambria Math" panose="02040503050406030204" pitchFamily="18" charset="0"/>
                        <a:ea typeface="微软雅黑" panose="020B0503020204020204" pitchFamily="34" charset="-122"/>
                      </a:rPr>
                      <m:t>得到</m:t>
                    </m:r>
                    <m:r>
                      <a:rPr lang="zh-CN" altLang="en-US" i="1" dirty="0" smtClean="0">
                        <a:latin typeface="Cambria Math" panose="02040503050406030204" pitchFamily="18" charset="0"/>
                        <a:ea typeface="微软雅黑" panose="020B0503020204020204" pitchFamily="34" charset="-122"/>
                      </a:rPr>
                      <m:t>一系列</m:t>
                    </m:r>
                    <m:d>
                      <m:dPr>
                        <m:ctrlPr>
                          <a:rPr lang="en-US" altLang="zh-CN" i="1">
                            <a:latin typeface="Cambria Math" panose="02040503050406030204" pitchFamily="18" charset="0"/>
                            <a:ea typeface="微软雅黑" panose="020B0503020204020204" pitchFamily="34" charset="-122"/>
                          </a:rPr>
                        </m:ctrlPr>
                      </m:dPr>
                      <m:e>
                        <m:sSup>
                          <m:sSupPr>
                            <m:ctrlPr>
                              <a:rPr lang="en-US" altLang="zh-CN" b="0" i="1" smtClean="0">
                                <a:latin typeface="Cambria Math" panose="02040503050406030204" pitchFamily="18" charset="0"/>
                                <a:ea typeface="微软雅黑" panose="020B0503020204020204" pitchFamily="34" charset="-122"/>
                              </a:rPr>
                            </m:ctrlPr>
                          </m:sSupPr>
                          <m:e>
                            <m:r>
                              <a:rPr lang="en-US" altLang="zh-CN" i="1">
                                <a:latin typeface="Cambria Math" panose="02040503050406030204" pitchFamily="18" charset="0"/>
                                <a:ea typeface="微软雅黑" panose="020B0503020204020204" pitchFamily="34" charset="-122"/>
                              </a:rPr>
                              <m:t>𝑠</m:t>
                            </m:r>
                          </m:e>
                          <m:sup>
                            <m:r>
                              <a:rPr lang="en-US" altLang="zh-CN" b="0" i="1" smtClean="0">
                                <a:latin typeface="Cambria Math" panose="02040503050406030204" pitchFamily="18" charset="0"/>
                                <a:ea typeface="微软雅黑" panose="020B0503020204020204" pitchFamily="34" charset="-122"/>
                              </a:rPr>
                              <m:t>h</m:t>
                            </m:r>
                          </m:sup>
                        </m:sSup>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𝑡</m:t>
                        </m:r>
                      </m:e>
                    </m:d>
                  </m:oMath>
                </a14:m>
                <a:r>
                  <a:rPr lang="zh-CN" altLang="en-US" dirty="0">
                    <a:latin typeface="微软雅黑" panose="020B0503020204020204" pitchFamily="34" charset="-122"/>
                    <a:ea typeface="微软雅黑" panose="020B0503020204020204" pitchFamily="34" charset="-122"/>
                  </a:rPr>
                  <a:t>点集；</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    可根据路径曲率分配速度，可处理动态障碍物</a:t>
                </a:r>
              </a:p>
            </p:txBody>
          </p:sp>
        </mc:Choice>
        <mc:Fallback xmlns="">
          <p:sp>
            <p:nvSpPr>
              <p:cNvPr id="6" name="文本框 5">
                <a:extLst>
                  <a:ext uri="{FF2B5EF4-FFF2-40B4-BE49-F238E27FC236}">
                    <a16:creationId xmlns:a16="http://schemas.microsoft.com/office/drawing/2014/main" id="{80A0A46B-315A-4939-99EB-3A0AFD328DAE}"/>
                  </a:ext>
                </a:extLst>
              </p:cNvPr>
              <p:cNvSpPr txBox="1">
                <a:spLocks noRot="1" noChangeAspect="1" noMove="1" noResize="1" noEditPoints="1" noAdjustHandles="1" noChangeArrowheads="1" noChangeShapeType="1" noTextEdit="1"/>
              </p:cNvSpPr>
              <p:nvPr/>
            </p:nvSpPr>
            <p:spPr>
              <a:xfrm>
                <a:off x="844683" y="2193271"/>
                <a:ext cx="5284811" cy="1758879"/>
              </a:xfrm>
              <a:prstGeom prst="rect">
                <a:avLst/>
              </a:prstGeom>
              <a:blipFill>
                <a:blip r:embed="rId5"/>
                <a:stretch>
                  <a:fillRect l="-808" r="-924" b="-48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0A79AAC-DC24-441D-A16F-259D9F9B2BB2}"/>
                  </a:ext>
                </a:extLst>
              </p:cNvPr>
              <p:cNvSpPr txBox="1"/>
              <p:nvPr/>
            </p:nvSpPr>
            <p:spPr>
              <a:xfrm>
                <a:off x="6273067" y="2207403"/>
                <a:ext cx="5284811" cy="13244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rgbClr val="7030A0"/>
                    </a:solidFill>
                    <a:latin typeface="微软雅黑" panose="020B0503020204020204" pitchFamily="34" charset="-122"/>
                    <a:ea typeface="微软雅黑" panose="020B0503020204020204" pitchFamily="34" charset="-122"/>
                  </a:rPr>
                  <a:t>速度曲线平滑</a:t>
                </a:r>
                <a:r>
                  <a:rPr lang="zh-CN" altLang="en-US" dirty="0">
                    <a:latin typeface="微软雅黑" panose="020B0503020204020204" pitchFamily="34" charset="-122"/>
                    <a:ea typeface="微软雅黑" panose="020B0503020204020204" pitchFamily="34" charset="-122"/>
                  </a:rPr>
                  <a:t>，优化变量</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𝑠</m:t>
                    </m:r>
                    <m:r>
                      <a:rPr lang="en-US" altLang="zh-CN" b="0" i="1" smtClean="0">
                        <a:latin typeface="Cambria Math" panose="02040503050406030204" pitchFamily="18" charset="0"/>
                        <a:ea typeface="微软雅黑" panose="020B0503020204020204" pitchFamily="34" charset="-122"/>
                      </a:rPr>
                      <m:t>, </m:t>
                    </m:r>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𝑠</m:t>
                        </m:r>
                      </m:e>
                    </m:acc>
                    <m:r>
                      <a:rPr lang="en-US" altLang="zh-CN" b="0" i="1" smtClean="0">
                        <a:latin typeface="Cambria Math" panose="02040503050406030204" pitchFamily="18" charset="0"/>
                        <a:ea typeface="微软雅黑" panose="020B0503020204020204" pitchFamily="34" charset="-122"/>
                      </a:rPr>
                      <m:t>, </m:t>
                    </m:r>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𝑠</m:t>
                        </m:r>
                      </m:e>
                    </m:acc>
                    <m:r>
                      <a:rPr lang="en-US" altLang="zh-CN" b="0" i="1" smtClean="0">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目标是</a:t>
                </a:r>
                <a:r>
                  <a:rPr lang="zh-CN" altLang="zh-CN" dirty="0">
                    <a:latin typeface="微软雅黑" panose="020B0503020204020204" pitchFamily="34" charset="-122"/>
                    <a:ea typeface="微软雅黑" panose="020B0503020204020204" pitchFamily="34" charset="-122"/>
                  </a:rPr>
                  <a:t>使位置变量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oMath>
                </a14:m>
                <a:r>
                  <a:rPr lang="zh-CN" altLang="zh-CN" dirty="0">
                    <a:latin typeface="微软雅黑" panose="020B0503020204020204" pitchFamily="34" charset="-122"/>
                    <a:ea typeface="微软雅黑" panose="020B0503020204020204" pitchFamily="34" charset="-122"/>
                  </a:rPr>
                  <a:t>贴近先前粗略规划出的</a:t>
                </a:r>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𝑖</m:t>
                        </m:r>
                      </m:sub>
                      <m:sup>
                        <m:r>
                          <a:rPr lang="en-US" altLang="zh-CN" i="1" smtClean="0">
                            <a:latin typeface="Cambria Math" panose="02040503050406030204" pitchFamily="18" charset="0"/>
                          </a:rPr>
                          <m:t>h</m:t>
                        </m:r>
                      </m:sup>
                    </m:sSubSup>
                  </m:oMath>
                </a14:m>
                <a:r>
                  <a:rPr lang="zh-CN" altLang="zh-CN" dirty="0">
                    <a:latin typeface="微软雅黑" panose="020B0503020204020204" pitchFamily="34" charset="-122"/>
                    <a:ea typeface="微软雅黑" panose="020B0503020204020204" pitchFamily="34" charset="-122"/>
                  </a:rPr>
                  <a:t>，并保证车辆在行驶过程中的舒适性</a:t>
                </a:r>
                <a:endParaRPr lang="zh-CN" altLang="en-US" dirty="0">
                  <a:latin typeface="微软雅黑" panose="020B0503020204020204" pitchFamily="34" charset="-122"/>
                  <a:ea typeface="微软雅黑" panose="020B0503020204020204" pitchFamily="34" charset="-122"/>
                </a:endParaRPr>
              </a:p>
            </p:txBody>
          </p:sp>
        </mc:Choice>
        <mc:Fallback xmlns="">
          <p:sp>
            <p:nvSpPr>
              <p:cNvPr id="22" name="文本框 21">
                <a:extLst>
                  <a:ext uri="{FF2B5EF4-FFF2-40B4-BE49-F238E27FC236}">
                    <a16:creationId xmlns:a16="http://schemas.microsoft.com/office/drawing/2014/main" id="{60A79AAC-DC24-441D-A16F-259D9F9B2BB2}"/>
                  </a:ext>
                </a:extLst>
              </p:cNvPr>
              <p:cNvSpPr txBox="1">
                <a:spLocks noRot="1" noChangeAspect="1" noMove="1" noResize="1" noEditPoints="1" noAdjustHandles="1" noChangeArrowheads="1" noChangeShapeType="1" noTextEdit="1"/>
              </p:cNvSpPr>
              <p:nvPr/>
            </p:nvSpPr>
            <p:spPr>
              <a:xfrm>
                <a:off x="6273067" y="2207403"/>
                <a:ext cx="5284811" cy="1324465"/>
              </a:xfrm>
              <a:prstGeom prst="rect">
                <a:avLst/>
              </a:prstGeom>
              <a:blipFill>
                <a:blip r:embed="rId6"/>
                <a:stretch>
                  <a:fillRect l="-692" r="-115" b="-6452"/>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9EB36A78-549D-48F6-AF3C-6AB7F915557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862795" y="4172185"/>
            <a:ext cx="6223280" cy="549365"/>
          </a:xfrm>
          <a:prstGeom prst="rect">
            <a:avLst/>
          </a:prstGeom>
        </p:spPr>
      </p:pic>
      <p:sp>
        <p:nvSpPr>
          <p:cNvPr id="15" name="文本框 14">
            <a:extLst>
              <a:ext uri="{FF2B5EF4-FFF2-40B4-BE49-F238E27FC236}">
                <a16:creationId xmlns:a16="http://schemas.microsoft.com/office/drawing/2014/main" id="{FCE27ED2-6AF6-467B-8FE7-3FCD9178C153}"/>
              </a:ext>
            </a:extLst>
          </p:cNvPr>
          <p:cNvSpPr txBox="1"/>
          <p:nvPr/>
        </p:nvSpPr>
        <p:spPr>
          <a:xfrm>
            <a:off x="6273067" y="3706981"/>
            <a:ext cx="3086101"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QP</a:t>
            </a:r>
            <a:r>
              <a:rPr lang="zh-CN" altLang="en-US" dirty="0">
                <a:latin typeface="微软雅黑" panose="020B0503020204020204" pitchFamily="34" charset="-122"/>
                <a:ea typeface="微软雅黑" panose="020B0503020204020204" pitchFamily="34" charset="-122"/>
              </a:rPr>
              <a:t>优化问题   目标函数：</a:t>
            </a:r>
          </a:p>
        </p:txBody>
      </p:sp>
      <p:sp>
        <p:nvSpPr>
          <p:cNvPr id="23" name="文本框 22">
            <a:extLst>
              <a:ext uri="{FF2B5EF4-FFF2-40B4-BE49-F238E27FC236}">
                <a16:creationId xmlns:a16="http://schemas.microsoft.com/office/drawing/2014/main" id="{E3B6BCD5-0A74-444F-A039-A8D2C2BFAF90}"/>
              </a:ext>
            </a:extLst>
          </p:cNvPr>
          <p:cNvSpPr txBox="1"/>
          <p:nvPr/>
        </p:nvSpPr>
        <p:spPr>
          <a:xfrm>
            <a:off x="6609564" y="4720220"/>
            <a:ext cx="5000346" cy="874407"/>
          </a:xfrm>
          <a:prstGeom prst="rect">
            <a:avLst/>
          </a:prstGeom>
          <a:noFill/>
        </p:spPr>
        <p:txBody>
          <a:bodyPr wrap="square" rtlCol="0">
            <a:spAutoFit/>
          </a:bodyPr>
          <a:lstStyle/>
          <a:p>
            <a:pPr>
              <a:lnSpc>
                <a:spcPct val="150000"/>
              </a:lnSpc>
            </a:pPr>
            <a:r>
              <a:rPr lang="zh-CN" altLang="zh-CN" dirty="0">
                <a:latin typeface="微软雅黑" panose="020B0503020204020204" pitchFamily="34" charset="-122"/>
                <a:ea typeface="微软雅黑" panose="020B0503020204020204" pitchFamily="34" charset="-122"/>
              </a:rPr>
              <a:t>约束条件</a:t>
            </a:r>
            <a:r>
              <a:rPr lang="zh-CN" altLang="en-US" dirty="0">
                <a:latin typeface="微软雅黑" panose="020B0503020204020204" pitchFamily="34" charset="-122"/>
                <a:ea typeface="微软雅黑" panose="020B0503020204020204" pitchFamily="34" charset="-122"/>
                <a:sym typeface="Wingdings" panose="05000000000000000000" pitchFamily="2" charset="2"/>
              </a:rPr>
              <a:t>：</a:t>
            </a:r>
            <a:r>
              <a:rPr lang="en-US" altLang="zh-CN" dirty="0">
                <a:latin typeface="微软雅黑" panose="020B0503020204020204" pitchFamily="34" charset="-122"/>
                <a:ea typeface="微软雅黑" panose="020B0503020204020204" pitchFamily="34" charset="-122"/>
                <a:sym typeface="Wingdings" panose="05000000000000000000" pitchFamily="2" charset="2"/>
              </a:rPr>
              <a:t>a.</a:t>
            </a:r>
            <a:r>
              <a:rPr lang="zh-CN" altLang="en-US" dirty="0">
                <a:latin typeface="微软雅黑" panose="020B0503020204020204" pitchFamily="34" charset="-122"/>
                <a:ea typeface="微软雅黑" panose="020B0503020204020204" pitchFamily="34" charset="-122"/>
                <a:sym typeface="Wingdings" panose="05000000000000000000" pitchFamily="2" charset="2"/>
              </a:rPr>
              <a:t> </a:t>
            </a:r>
            <a:r>
              <a:rPr lang="zh-CN" altLang="zh-CN" dirty="0">
                <a:latin typeface="微软雅黑" panose="020B0503020204020204" pitchFamily="34" charset="-122"/>
                <a:ea typeface="微软雅黑" panose="020B0503020204020204" pitchFamily="34" charset="-122"/>
              </a:rPr>
              <a:t>速度分配连续</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b. </a:t>
            </a:r>
            <a:r>
              <a:rPr lang="zh-CN" altLang="en-US" dirty="0">
                <a:latin typeface="微软雅黑" panose="020B0503020204020204" pitchFamily="34" charset="-122"/>
                <a:ea typeface="微软雅黑" panose="020B0503020204020204" pitchFamily="34" charset="-122"/>
              </a:rPr>
              <a:t>速度和</a:t>
            </a:r>
            <a:r>
              <a:rPr lang="zh-CN" altLang="zh-CN" dirty="0">
                <a:latin typeface="微软雅黑" panose="020B0503020204020204" pitchFamily="34" charset="-122"/>
                <a:ea typeface="微软雅黑" panose="020B0503020204020204" pitchFamily="34" charset="-122"/>
              </a:rPr>
              <a:t>加速度在可行范围内</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FB34CBD-5EFB-48D8-B16B-4E48C358355C}"/>
              </a:ext>
            </a:extLst>
          </p:cNvPr>
          <p:cNvSpPr txBox="1"/>
          <p:nvPr/>
        </p:nvSpPr>
        <p:spPr>
          <a:xfrm>
            <a:off x="6273067" y="5673889"/>
            <a:ext cx="4714752"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输入</a:t>
            </a:r>
            <a:r>
              <a:rPr lang="en-US" altLang="zh-CN" dirty="0">
                <a:latin typeface="微软雅黑" panose="020B0503020204020204" pitchFamily="34" charset="-122"/>
                <a:ea typeface="微软雅黑" panose="020B0503020204020204" pitchFamily="34" charset="-122"/>
              </a:rPr>
              <a:t>OSQP</a:t>
            </a:r>
            <a:r>
              <a:rPr lang="zh-CN" altLang="en-US" dirty="0">
                <a:latin typeface="微软雅黑" panose="020B0503020204020204" pitchFamily="34" charset="-122"/>
                <a:ea typeface="微软雅黑" panose="020B0503020204020204" pitchFamily="34" charset="-122"/>
              </a:rPr>
              <a:t>求解器求解，毫秒级运算速度</a:t>
            </a:r>
          </a:p>
        </p:txBody>
      </p:sp>
    </p:spTree>
    <p:extLst>
      <p:ext uri="{BB962C8B-B14F-4D97-AF65-F5344CB8AC3E}">
        <p14:creationId xmlns:p14="http://schemas.microsoft.com/office/powerpoint/2010/main" val="3694818840"/>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17</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2690160"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视频</a:t>
            </a:r>
            <a:r>
              <a:rPr lang="en-US" altLang="zh-CN" sz="4000" b="1" dirty="0">
                <a:solidFill>
                  <a:schemeClr val="bg1"/>
                </a:solidFill>
                <a:latin typeface="微软雅黑" panose="020B0503020204020204" pitchFamily="34" charset="-122"/>
                <a:ea typeface="微软雅黑" panose="020B0503020204020204" pitchFamily="34" charset="-122"/>
              </a:rPr>
              <a:t>demo</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4" name="res_ob">
            <a:hlinkClick r:id="" action="ppaction://media"/>
            <a:extLst>
              <a:ext uri="{FF2B5EF4-FFF2-40B4-BE49-F238E27FC236}">
                <a16:creationId xmlns:a16="http://schemas.microsoft.com/office/drawing/2014/main" id="{AB464ED2-F5D0-4C63-9EA2-DF98EFB419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87509" y="1444573"/>
            <a:ext cx="8216982" cy="4622052"/>
          </a:xfrm>
          <a:prstGeom prst="rect">
            <a:avLst/>
          </a:prstGeom>
        </p:spPr>
      </p:pic>
      <p:sp>
        <p:nvSpPr>
          <p:cNvPr id="10" name="文本框 9">
            <a:extLst>
              <a:ext uri="{FF2B5EF4-FFF2-40B4-BE49-F238E27FC236}">
                <a16:creationId xmlns:a16="http://schemas.microsoft.com/office/drawing/2014/main" id="{5806259B-FD7D-4265-A59E-E803E0B74FF8}"/>
              </a:ext>
            </a:extLst>
          </p:cNvPr>
          <p:cNvSpPr txBox="1"/>
          <p:nvPr/>
        </p:nvSpPr>
        <p:spPr>
          <a:xfrm>
            <a:off x="4734088" y="6171684"/>
            <a:ext cx="272382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匀速直线运动（有障碍）</a:t>
            </a:r>
          </a:p>
        </p:txBody>
      </p:sp>
    </p:spTree>
    <p:extLst>
      <p:ext uri="{BB962C8B-B14F-4D97-AF65-F5344CB8AC3E}">
        <p14:creationId xmlns:p14="http://schemas.microsoft.com/office/powerpoint/2010/main" val="1328387184"/>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18</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2749471"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总结与展望</a:t>
            </a:r>
          </a:p>
        </p:txBody>
      </p:sp>
      <p:sp>
        <p:nvSpPr>
          <p:cNvPr id="11" name="文本框 10">
            <a:extLst>
              <a:ext uri="{FF2B5EF4-FFF2-40B4-BE49-F238E27FC236}">
                <a16:creationId xmlns:a16="http://schemas.microsoft.com/office/drawing/2014/main" id="{B106A2AE-5C93-4AD5-8BE2-63A6B3B4A874}"/>
              </a:ext>
            </a:extLst>
          </p:cNvPr>
          <p:cNvSpPr txBox="1"/>
          <p:nvPr/>
        </p:nvSpPr>
        <p:spPr>
          <a:xfrm>
            <a:off x="1031942" y="1305354"/>
            <a:ext cx="10128116" cy="212090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工作总结：</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设计</a:t>
            </a:r>
            <a:r>
              <a:rPr lang="zh-CN" altLang="en-US" dirty="0">
                <a:latin typeface="微软雅黑" panose="020B0503020204020204" pitchFamily="34" charset="-122"/>
                <a:ea typeface="微软雅黑" panose="020B0503020204020204" pitchFamily="34" charset="-122"/>
              </a:rPr>
              <a:t>了一套完整的</a:t>
            </a:r>
            <a:r>
              <a:rPr lang="zh-CN" altLang="zh-CN" dirty="0">
                <a:latin typeface="微软雅黑" panose="020B0503020204020204" pitchFamily="34" charset="-122"/>
                <a:ea typeface="微软雅黑" panose="020B0503020204020204" pitchFamily="34" charset="-122"/>
              </a:rPr>
              <a:t>算法</a:t>
            </a:r>
            <a:r>
              <a:rPr lang="zh-CN" altLang="en-US" dirty="0">
                <a:latin typeface="微软雅黑" panose="020B0503020204020204" pitchFamily="34" charset="-122"/>
                <a:ea typeface="微软雅黑" panose="020B0503020204020204" pitchFamily="34" charset="-122"/>
              </a:rPr>
              <a:t>流程，解决了运动模式未知</a:t>
            </a:r>
            <a:r>
              <a:rPr lang="zh-CN" altLang="zh-CN" dirty="0">
                <a:latin typeface="微软雅黑" panose="020B0503020204020204" pitchFamily="34" charset="-122"/>
                <a:ea typeface="微软雅黑" panose="020B0503020204020204" pitchFamily="34" charset="-122"/>
              </a:rPr>
              <a:t>的移动目标在包含静态</a:t>
            </a:r>
            <a:r>
              <a:rPr lang="zh-CN" altLang="en-US" dirty="0">
                <a:latin typeface="微软雅黑" panose="020B0503020204020204" pitchFamily="34" charset="-122"/>
                <a:ea typeface="微软雅黑" panose="020B0503020204020204" pitchFamily="34" charset="-122"/>
              </a:rPr>
              <a:t>和</a:t>
            </a:r>
            <a:r>
              <a:rPr lang="zh-CN" altLang="zh-CN" dirty="0">
                <a:latin typeface="微软雅黑" panose="020B0503020204020204" pitchFamily="34" charset="-122"/>
                <a:ea typeface="微软雅黑" panose="020B0503020204020204" pitchFamily="34" charset="-122"/>
              </a:rPr>
              <a:t>动态障碍物环境下的拦截问题，</a:t>
            </a:r>
            <a:r>
              <a:rPr lang="zh-CN" altLang="en-US" dirty="0">
                <a:latin typeface="微软雅黑" panose="020B0503020204020204" pitchFamily="34" charset="-122"/>
                <a:ea typeface="微软雅黑" panose="020B0503020204020204" pitchFamily="34" charset="-122"/>
              </a:rPr>
              <a:t>保证了拦截轨迹的可行性、舒适性。</a:t>
            </a:r>
            <a:r>
              <a:rPr lang="zh-CN" altLang="zh-CN" dirty="0">
                <a:latin typeface="微软雅黑" panose="020B0503020204020204" pitchFamily="34" charset="-122"/>
                <a:ea typeface="微软雅黑" panose="020B0503020204020204" pitchFamily="34" charset="-122"/>
              </a:rPr>
              <a:t>相较于诸多</a:t>
            </a:r>
            <a:r>
              <a:rPr lang="zh-CN" altLang="en-US" dirty="0">
                <a:latin typeface="微软雅黑" panose="020B0503020204020204" pitchFamily="34" charset="-122"/>
                <a:ea typeface="微软雅黑" panose="020B0503020204020204" pitchFamily="34" charset="-122"/>
              </a:rPr>
              <a:t>已有</a:t>
            </a:r>
            <a:r>
              <a:rPr lang="zh-CN" altLang="zh-CN" dirty="0">
                <a:latin typeface="微软雅黑" panose="020B0503020204020204" pitchFamily="34" charset="-122"/>
                <a:ea typeface="微软雅黑" panose="020B0503020204020204" pitchFamily="34" charset="-122"/>
              </a:rPr>
              <a:t>算法适用范围更广</a:t>
            </a:r>
            <a:r>
              <a:rPr lang="zh-CN" altLang="en-US" dirty="0">
                <a:latin typeface="微软雅黑" panose="020B0503020204020204" pitchFamily="34" charset="-122"/>
                <a:ea typeface="微软雅黑" panose="020B0503020204020204" pitchFamily="34" charset="-122"/>
              </a:rPr>
              <a:t>、更一般化</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自主搭建仿真环境，部署并测试了本算法（项目总代码量超三千行，其中自己撰写一千多行）</a:t>
            </a:r>
          </a:p>
          <a:p>
            <a:pPr marL="285750" indent="-285750">
              <a:lnSpc>
                <a:spcPct val="150000"/>
              </a:lnSpc>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在多个环节利用“分层”的思想提高算法效率，增强鲁棒性</a:t>
            </a:r>
            <a:endParaRPr lang="en-US" altLang="zh-CN"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60336D96-8268-458F-A342-1E422EF0B3F9}"/>
              </a:ext>
            </a:extLst>
          </p:cNvPr>
          <p:cNvSpPr txBox="1"/>
          <p:nvPr/>
        </p:nvSpPr>
        <p:spPr>
          <a:xfrm>
            <a:off x="1031942" y="3567838"/>
            <a:ext cx="10128116" cy="253640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未来展望：</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扩展到</a:t>
            </a:r>
            <a:r>
              <a:rPr lang="zh-CN" altLang="zh-CN" dirty="0">
                <a:solidFill>
                  <a:srgbClr val="7030A0"/>
                </a:solidFill>
                <a:latin typeface="微软雅黑" panose="020B0503020204020204" pitchFamily="34" charset="-122"/>
                <a:ea typeface="微软雅黑" panose="020B0503020204020204" pitchFamily="34" charset="-122"/>
              </a:rPr>
              <a:t>三维空间</a:t>
            </a:r>
            <a:r>
              <a:rPr lang="zh-CN" altLang="zh-CN" dirty="0">
                <a:latin typeface="微软雅黑" panose="020B0503020204020204" pitchFamily="34" charset="-122"/>
                <a:ea typeface="微软雅黑" panose="020B0503020204020204" pitchFamily="34" charset="-122"/>
              </a:rPr>
              <a:t>，适用于无人机等智能体</a:t>
            </a:r>
            <a:r>
              <a:rPr lang="zh-CN" altLang="en-US" dirty="0">
                <a:latin typeface="微软雅黑" panose="020B0503020204020204" pitchFamily="34" charset="-122"/>
                <a:ea typeface="微软雅黑" panose="020B0503020204020204" pitchFamily="34" charset="-122"/>
              </a:rPr>
              <a:t>的</a:t>
            </a:r>
            <a:r>
              <a:rPr lang="zh-CN" altLang="zh-CN" dirty="0">
                <a:latin typeface="微软雅黑" panose="020B0503020204020204" pitchFamily="34" charset="-122"/>
                <a:ea typeface="微软雅黑" panose="020B0503020204020204" pitchFamily="34" charset="-122"/>
              </a:rPr>
              <a:t>拦截</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移动目标</a:t>
            </a:r>
            <a:r>
              <a:rPr lang="zh-CN" altLang="en-US" dirty="0">
                <a:latin typeface="微软雅黑" panose="020B0503020204020204" pitchFamily="34" charset="-122"/>
                <a:ea typeface="微软雅黑" panose="020B0503020204020204" pitchFamily="34" charset="-122"/>
              </a:rPr>
              <a:t>是</a:t>
            </a:r>
            <a:r>
              <a:rPr lang="zh-CN" altLang="zh-CN" dirty="0">
                <a:latin typeface="微软雅黑" panose="020B0503020204020204" pitchFamily="34" charset="-122"/>
                <a:ea typeface="微软雅黑" panose="020B0503020204020204" pitchFamily="34" charset="-122"/>
              </a:rPr>
              <a:t>有结构</a:t>
            </a:r>
            <a:r>
              <a:rPr lang="zh-CN" altLang="en-US" dirty="0">
                <a:latin typeface="微软雅黑" panose="020B0503020204020204" pitchFamily="34" charset="-122"/>
                <a:ea typeface="微软雅黑" panose="020B0503020204020204" pitchFamily="34" charset="-122"/>
              </a:rPr>
              <a:t>有</a:t>
            </a:r>
            <a:r>
              <a:rPr lang="zh-CN" altLang="zh-CN" dirty="0">
                <a:latin typeface="微软雅黑" panose="020B0503020204020204" pitchFamily="34" charset="-122"/>
                <a:ea typeface="微软雅黑" panose="020B0503020204020204" pitchFamily="34" charset="-122"/>
              </a:rPr>
              <a:t>组织的群体</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如</a:t>
            </a:r>
            <a:r>
              <a:rPr lang="zh-CN" altLang="en-US" dirty="0">
                <a:latin typeface="微软雅黑" panose="020B0503020204020204" pitchFamily="34" charset="-122"/>
                <a:ea typeface="微软雅黑" panose="020B0503020204020204" pitchFamily="34" charset="-122"/>
              </a:rPr>
              <a:t>智能车</a:t>
            </a:r>
            <a:r>
              <a:rPr lang="zh-CN" altLang="zh-CN" dirty="0">
                <a:latin typeface="微软雅黑" panose="020B0503020204020204" pitchFamily="34" charset="-122"/>
                <a:ea typeface="微软雅黑" panose="020B0503020204020204" pitchFamily="34" charset="-122"/>
              </a:rPr>
              <a:t>编队，如果能够识别出该编队的运动模式，可以实现</a:t>
            </a:r>
            <a:r>
              <a:rPr lang="zh-CN" altLang="zh-CN" dirty="0">
                <a:solidFill>
                  <a:srgbClr val="7030A0"/>
                </a:solidFill>
                <a:latin typeface="微软雅黑" panose="020B0503020204020204" pitchFamily="34" charset="-122"/>
                <a:ea typeface="微软雅黑" panose="020B0503020204020204" pitchFamily="34" charset="-122"/>
              </a:rPr>
              <a:t>对编队的</a:t>
            </a:r>
            <a:r>
              <a:rPr lang="zh-CN" altLang="en-US" dirty="0">
                <a:solidFill>
                  <a:srgbClr val="7030A0"/>
                </a:solidFill>
                <a:latin typeface="微软雅黑" panose="020B0503020204020204" pitchFamily="34" charset="-122"/>
                <a:ea typeface="微软雅黑" panose="020B0503020204020204" pitchFamily="34" charset="-122"/>
              </a:rPr>
              <a:t>拦截</a:t>
            </a:r>
            <a:r>
              <a:rPr lang="zh-CN" altLang="zh-CN" dirty="0">
                <a:solidFill>
                  <a:srgbClr val="7030A0"/>
                </a:solidFill>
                <a:latin typeface="微软雅黑" panose="020B0503020204020204" pitchFamily="34" charset="-122"/>
                <a:ea typeface="微软雅黑" panose="020B0503020204020204" pitchFamily="34" charset="-122"/>
              </a:rPr>
              <a:t>攻击</a:t>
            </a:r>
            <a:endParaRPr lang="en-US" altLang="zh-CN" dirty="0">
              <a:solidFill>
                <a:srgbClr val="7030A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移动目标不再保持简单、封闭的运动模式，加入了与环境的交互，</a:t>
            </a:r>
            <a:r>
              <a:rPr lang="zh-CN" altLang="zh-CN" dirty="0">
                <a:solidFill>
                  <a:srgbClr val="7030A0"/>
                </a:solidFill>
                <a:latin typeface="微软雅黑" panose="020B0503020204020204" pitchFamily="34" charset="-122"/>
                <a:ea typeface="微软雅黑" panose="020B0503020204020204" pitchFamily="34" charset="-122"/>
              </a:rPr>
              <a:t>会对外界拦截做出一定反馈</a:t>
            </a:r>
            <a:r>
              <a:rPr lang="zh-CN" altLang="zh-CN" dirty="0">
                <a:latin typeface="微软雅黑" panose="020B0503020204020204" pitchFamily="34" charset="-122"/>
                <a:ea typeface="微软雅黑" panose="020B0503020204020204" pitchFamily="34" charset="-122"/>
              </a:rPr>
              <a:t>，需要观测者探索学习其反馈机制，从而更好地进行拦截</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7027902"/>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19</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2236510"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参考文献</a:t>
            </a:r>
          </a:p>
        </p:txBody>
      </p:sp>
      <p:sp>
        <p:nvSpPr>
          <p:cNvPr id="4" name="文本框 3">
            <a:extLst>
              <a:ext uri="{FF2B5EF4-FFF2-40B4-BE49-F238E27FC236}">
                <a16:creationId xmlns:a16="http://schemas.microsoft.com/office/drawing/2014/main" id="{DA888E9F-2E06-4E6B-B23C-7C6FEC35F6D8}"/>
              </a:ext>
            </a:extLst>
          </p:cNvPr>
          <p:cNvSpPr txBox="1"/>
          <p:nvPr/>
        </p:nvSpPr>
        <p:spPr>
          <a:xfrm>
            <a:off x="763313" y="1558683"/>
            <a:ext cx="10665374" cy="4770537"/>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[1]</a:t>
            </a:r>
            <a:r>
              <a:rPr lang="zh-CN" altLang="zh-CN" sz="1600" dirty="0">
                <a:effectLst>
                  <a:outerShdw sx="0" sy="0">
                    <a:srgbClr val="000000"/>
                  </a:outerShdw>
                </a:effectLst>
                <a:latin typeface="微软雅黑" panose="020B0503020204020204" pitchFamily="34" charset="-122"/>
                <a:ea typeface="微软雅黑" panose="020B0503020204020204" pitchFamily="34" charset="-122"/>
              </a:rPr>
              <a:t>田宪科</a:t>
            </a:r>
            <a:r>
              <a:rPr lang="en-US" altLang="zh-CN" sz="1600" dirty="0">
                <a:effectLst>
                  <a:outerShdw sx="0" sy="0">
                    <a:srgbClr val="000000"/>
                  </a:outerShdw>
                </a:effectLst>
                <a:latin typeface="微软雅黑" panose="020B0503020204020204" pitchFamily="34" charset="-122"/>
                <a:ea typeface="微软雅黑" panose="020B0503020204020204" pitchFamily="34" charset="-122"/>
              </a:rPr>
              <a:t>,</a:t>
            </a:r>
            <a:r>
              <a:rPr lang="zh-CN" altLang="zh-CN" sz="1600" dirty="0">
                <a:effectLst>
                  <a:outerShdw sx="0" sy="0">
                    <a:srgbClr val="000000"/>
                  </a:outerShdw>
                </a:effectLst>
                <a:latin typeface="微软雅黑" panose="020B0503020204020204" pitchFamily="34" charset="-122"/>
                <a:ea typeface="微软雅黑" panose="020B0503020204020204" pitchFamily="34" charset="-122"/>
              </a:rPr>
              <a:t>张科</a:t>
            </a:r>
            <a:r>
              <a:rPr lang="en-US" altLang="zh-CN" sz="1600" dirty="0">
                <a:effectLst>
                  <a:outerShdw sx="0" sy="0">
                    <a:srgbClr val="000000"/>
                  </a:outerShdw>
                </a:effectLst>
                <a:latin typeface="微软雅黑" panose="020B0503020204020204" pitchFamily="34" charset="-122"/>
                <a:ea typeface="微软雅黑" panose="020B0503020204020204" pitchFamily="34" charset="-122"/>
              </a:rPr>
              <a:t>.</a:t>
            </a:r>
            <a:r>
              <a:rPr lang="zh-CN" altLang="zh-CN" sz="1600" dirty="0">
                <a:effectLst>
                  <a:outerShdw sx="0" sy="0">
                    <a:srgbClr val="000000"/>
                  </a:outerShdw>
                </a:effectLst>
                <a:latin typeface="微软雅黑" panose="020B0503020204020204" pitchFamily="34" charset="-122"/>
                <a:ea typeface="微软雅黑" panose="020B0503020204020204" pitchFamily="34" charset="-122"/>
              </a:rPr>
              <a:t>导弹拦截点计算及其仿真分析</a:t>
            </a:r>
            <a:r>
              <a:rPr lang="en-US" altLang="zh-CN" sz="1600" dirty="0">
                <a:effectLst>
                  <a:outerShdw sx="0" sy="0">
                    <a:srgbClr val="000000"/>
                  </a:outerShdw>
                </a:effectLst>
                <a:latin typeface="微软雅黑" panose="020B0503020204020204" pitchFamily="34" charset="-122"/>
                <a:ea typeface="微软雅黑" panose="020B0503020204020204" pitchFamily="34" charset="-122"/>
              </a:rPr>
              <a:t>[J].</a:t>
            </a:r>
            <a:r>
              <a:rPr lang="zh-CN" altLang="zh-CN" sz="1600" dirty="0">
                <a:effectLst>
                  <a:outerShdw sx="0" sy="0">
                    <a:srgbClr val="000000"/>
                  </a:outerShdw>
                </a:effectLst>
                <a:latin typeface="微软雅黑" panose="020B0503020204020204" pitchFamily="34" charset="-122"/>
                <a:ea typeface="微软雅黑" panose="020B0503020204020204" pitchFamily="34" charset="-122"/>
              </a:rPr>
              <a:t>飞行力学</a:t>
            </a:r>
            <a:r>
              <a:rPr lang="en-US" altLang="zh-CN" sz="1600" dirty="0">
                <a:effectLst>
                  <a:outerShdw sx="0" sy="0">
                    <a:srgbClr val="000000"/>
                  </a:outerShdw>
                </a:effectLst>
                <a:latin typeface="微软雅黑" panose="020B0503020204020204" pitchFamily="34" charset="-122"/>
                <a:ea typeface="微软雅黑" panose="020B0503020204020204" pitchFamily="34" charset="-122"/>
              </a:rPr>
              <a:t>,2011,29(02):93-97.</a:t>
            </a:r>
            <a:endParaRPr lang="zh-CN" altLang="zh-CN" sz="1600" dirty="0">
              <a:effectLst>
                <a:outerShdw sx="0" sy="0">
                  <a:srgbClr val="000000"/>
                </a:outerShdw>
              </a:effectLst>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[2]</a:t>
            </a:r>
            <a:r>
              <a:rPr lang="en-US" altLang="zh-CN" sz="1600" dirty="0">
                <a:effectLst>
                  <a:outerShdw sx="0" sy="0">
                    <a:srgbClr val="000000"/>
                  </a:outerShdw>
                </a:effectLst>
                <a:latin typeface="微软雅黑" panose="020B0503020204020204" pitchFamily="34" charset="-122"/>
                <a:ea typeface="微软雅黑" panose="020B0503020204020204" pitchFamily="34" charset="-122"/>
              </a:rPr>
              <a:t> Meyer Y, Isaiah P, </a:t>
            </a:r>
            <a:r>
              <a:rPr lang="en-US" altLang="zh-CN" sz="1600" dirty="0" err="1">
                <a:effectLst>
                  <a:outerShdw sx="0" sy="0">
                    <a:srgbClr val="000000"/>
                  </a:outerShdw>
                </a:effectLst>
                <a:latin typeface="微软雅黑" panose="020B0503020204020204" pitchFamily="34" charset="-122"/>
                <a:ea typeface="微软雅黑" panose="020B0503020204020204" pitchFamily="34" charset="-122"/>
              </a:rPr>
              <a:t>Shima</a:t>
            </a:r>
            <a:r>
              <a:rPr lang="en-US" altLang="zh-CN" sz="1600" dirty="0">
                <a:effectLst>
                  <a:outerShdw sx="0" sy="0">
                    <a:srgbClr val="000000"/>
                  </a:outerShdw>
                </a:effectLst>
                <a:latin typeface="微软雅黑" panose="020B0503020204020204" pitchFamily="34" charset="-122"/>
                <a:ea typeface="微软雅黑" panose="020B0503020204020204" pitchFamily="34" charset="-122"/>
              </a:rPr>
              <a:t> T. On </a:t>
            </a:r>
            <a:r>
              <a:rPr lang="en-US" altLang="zh-CN" sz="1600" dirty="0" err="1">
                <a:effectLst>
                  <a:outerShdw sx="0" sy="0">
                    <a:srgbClr val="000000"/>
                  </a:outerShdw>
                </a:effectLst>
                <a:latin typeface="微软雅黑" panose="020B0503020204020204" pitchFamily="34" charset="-122"/>
                <a:ea typeface="微软雅黑" panose="020B0503020204020204" pitchFamily="34" charset="-122"/>
              </a:rPr>
              <a:t>Dubins</a:t>
            </a:r>
            <a:r>
              <a:rPr lang="en-US" altLang="zh-CN" sz="1600" dirty="0">
                <a:effectLst>
                  <a:outerShdw sx="0" sy="0">
                    <a:srgbClr val="000000"/>
                  </a:outerShdw>
                </a:effectLst>
                <a:latin typeface="微软雅黑" panose="020B0503020204020204" pitchFamily="34" charset="-122"/>
                <a:ea typeface="微软雅黑" panose="020B0503020204020204" pitchFamily="34" charset="-122"/>
              </a:rPr>
              <a:t> paths to intercept a moving target[J]. </a:t>
            </a:r>
            <a:r>
              <a:rPr lang="en-US" altLang="zh-CN" sz="1600" dirty="0" err="1">
                <a:effectLst>
                  <a:outerShdw sx="0" sy="0">
                    <a:srgbClr val="000000"/>
                  </a:outerShdw>
                </a:effectLst>
                <a:latin typeface="微软雅黑" panose="020B0503020204020204" pitchFamily="34" charset="-122"/>
                <a:ea typeface="微软雅黑" panose="020B0503020204020204" pitchFamily="34" charset="-122"/>
              </a:rPr>
              <a:t>Automatica</a:t>
            </a:r>
            <a:r>
              <a:rPr lang="en-US" altLang="zh-CN" sz="1600" dirty="0">
                <a:effectLst>
                  <a:outerShdw sx="0" sy="0">
                    <a:srgbClr val="000000"/>
                  </a:outerShdw>
                </a:effectLst>
                <a:latin typeface="微软雅黑" panose="020B0503020204020204" pitchFamily="34" charset="-122"/>
                <a:ea typeface="微软雅黑" panose="020B0503020204020204" pitchFamily="34" charset="-122"/>
              </a:rPr>
              <a:t>, 2015, 53: 256-263.</a:t>
            </a:r>
            <a:endParaRPr lang="zh-CN" altLang="zh-CN" sz="1600" dirty="0">
              <a:effectLst>
                <a:outerShdw sx="0" sy="0">
                  <a:srgbClr val="000000"/>
                </a:outerShdw>
              </a:effectLst>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[3]</a:t>
            </a:r>
            <a:r>
              <a:rPr lang="en-US" altLang="zh-CN" sz="1600" dirty="0">
                <a:effectLst>
                  <a:outerShdw sx="0" sy="0">
                    <a:srgbClr val="000000"/>
                  </a:outerShdw>
                </a:effectLst>
                <a:latin typeface="微软雅黑" panose="020B0503020204020204" pitchFamily="34" charset="-122"/>
                <a:ea typeface="微软雅黑" panose="020B0503020204020204" pitchFamily="34" charset="-122"/>
              </a:rPr>
              <a:t> Zhu Q, Hu J, </a:t>
            </a:r>
            <a:r>
              <a:rPr lang="en-US" altLang="zh-CN" sz="1600" dirty="0" err="1">
                <a:effectLst>
                  <a:outerShdw sx="0" sy="0">
                    <a:srgbClr val="000000"/>
                  </a:outerShdw>
                </a:effectLst>
                <a:latin typeface="微软雅黑" panose="020B0503020204020204" pitchFamily="34" charset="-122"/>
                <a:ea typeface="微软雅黑" panose="020B0503020204020204" pitchFamily="34" charset="-122"/>
              </a:rPr>
              <a:t>Henschen</a:t>
            </a:r>
            <a:r>
              <a:rPr lang="en-US" altLang="zh-CN" sz="1600" dirty="0">
                <a:effectLst>
                  <a:outerShdw sx="0" sy="0">
                    <a:srgbClr val="000000"/>
                  </a:outerShdw>
                </a:effectLst>
                <a:latin typeface="微软雅黑" panose="020B0503020204020204" pitchFamily="34" charset="-122"/>
                <a:ea typeface="微软雅黑" panose="020B0503020204020204" pitchFamily="34" charset="-122"/>
              </a:rPr>
              <a:t> L. A new moving target interception algorithm for mobile robots based on sub-goal forecasting and an improved scout ant algorithm[J]. Applied Soft Computing, 2013, 13(1): 539-549. </a:t>
            </a:r>
            <a:endParaRPr lang="zh-CN" altLang="zh-CN" sz="1600" dirty="0">
              <a:effectLst>
                <a:outerShdw sx="0" sy="0">
                  <a:srgbClr val="000000"/>
                </a:outerShdw>
              </a:effectLst>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[4]</a:t>
            </a:r>
            <a:r>
              <a:rPr lang="en-US" altLang="zh-CN" sz="1600" dirty="0">
                <a:effectLst>
                  <a:outerShdw sx="0" sy="0">
                    <a:srgbClr val="000000"/>
                  </a:outerShdw>
                </a:effectLst>
                <a:latin typeface="微软雅黑" panose="020B0503020204020204" pitchFamily="34" charset="-122"/>
                <a:ea typeface="微软雅黑" panose="020B0503020204020204" pitchFamily="34" charset="-122"/>
              </a:rPr>
              <a:t> Luo R C, Chen T M. Autonomous mobile target tracking system based on grey-fuzzy control algorithm[J]. IEEE Transactions on Industrial Electronics, 2000, 47(4): 920-931.</a:t>
            </a:r>
            <a:endParaRPr lang="zh-CN" altLang="zh-CN" sz="1600" dirty="0">
              <a:effectLst>
                <a:outerShdw sx="0" sy="0">
                  <a:srgbClr val="000000"/>
                </a:outerShdw>
              </a:effectLst>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[5] </a:t>
            </a:r>
            <a:r>
              <a:rPr lang="en-US" altLang="zh-CN" sz="1600" dirty="0" err="1">
                <a:effectLst>
                  <a:outerShdw sx="0" sy="0">
                    <a:srgbClr val="000000"/>
                  </a:outerShdw>
                </a:effectLst>
                <a:latin typeface="微软雅黑" panose="020B0503020204020204" pitchFamily="34" charset="-122"/>
                <a:ea typeface="微软雅黑" panose="020B0503020204020204" pitchFamily="34" charset="-122"/>
              </a:rPr>
              <a:t>Codevilla</a:t>
            </a:r>
            <a:r>
              <a:rPr lang="en-US" altLang="zh-CN" sz="1600" dirty="0">
                <a:effectLst>
                  <a:outerShdw sx="0" sy="0">
                    <a:srgbClr val="000000"/>
                  </a:outerShdw>
                </a:effectLst>
                <a:latin typeface="微软雅黑" panose="020B0503020204020204" pitchFamily="34" charset="-122"/>
                <a:ea typeface="微软雅黑" panose="020B0503020204020204" pitchFamily="34" charset="-122"/>
              </a:rPr>
              <a:t> F, Müller M, López A, et al. End-to-end driving via conditional imitation learning[C]//2018 IEEE International Conference on Robotics and Automation (ICRA). IEEE, 2018: 4693-4700.</a:t>
            </a:r>
            <a:endParaRPr lang="zh-CN" altLang="zh-CN" sz="1600" dirty="0">
              <a:effectLst>
                <a:outerShdw sx="0" sy="0">
                  <a:srgbClr val="000000"/>
                </a:outerShdw>
              </a:effectLst>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[6] </a:t>
            </a:r>
            <a:r>
              <a:rPr lang="en-US" altLang="zh-CN" sz="1600" dirty="0" err="1">
                <a:latin typeface="微软雅黑" panose="020B0503020204020204" pitchFamily="34" charset="-122"/>
                <a:ea typeface="微软雅黑" panose="020B0503020204020204" pitchFamily="34" charset="-122"/>
              </a:rPr>
              <a:t>Särkkä</a:t>
            </a:r>
            <a:r>
              <a:rPr lang="en-US" altLang="zh-CN" sz="1600" dirty="0">
                <a:latin typeface="微软雅黑" panose="020B0503020204020204" pitchFamily="34" charset="-122"/>
                <a:ea typeface="微软雅黑" panose="020B0503020204020204" pitchFamily="34" charset="-122"/>
              </a:rPr>
              <a:t> S. Bayesian filtering and smoothing[M]. Cambridge University Press, 2013.</a:t>
            </a: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[7] Zhou J, He R, Wang Y, et al. Autonomous Driving Trajectory Optimization with Dual-Loop Iterative Anchoring Path Smoothing and Piecewise-Jerk Speed Optimization[J]. IEEE Robotics and Automation Letters, 2020.</a:t>
            </a:r>
            <a:endParaRPr lang="zh-CN"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6227932"/>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2</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1210588"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目录</a:t>
            </a:r>
          </a:p>
        </p:txBody>
      </p:sp>
      <p:grpSp>
        <p:nvGrpSpPr>
          <p:cNvPr id="10" name="组合 9">
            <a:extLst>
              <a:ext uri="{FF2B5EF4-FFF2-40B4-BE49-F238E27FC236}">
                <a16:creationId xmlns:a16="http://schemas.microsoft.com/office/drawing/2014/main" id="{EB254E79-1E54-4F26-9604-005CB028A4D1}"/>
              </a:ext>
            </a:extLst>
          </p:cNvPr>
          <p:cNvGrpSpPr/>
          <p:nvPr/>
        </p:nvGrpSpPr>
        <p:grpSpPr bwMode="auto">
          <a:xfrm>
            <a:off x="1807747" y="4111644"/>
            <a:ext cx="4843462" cy="712788"/>
            <a:chOff x="6298049" y="1397569"/>
            <a:chExt cx="4842391" cy="712882"/>
          </a:xfrm>
        </p:grpSpPr>
        <p:sp>
          <p:nvSpPr>
            <p:cNvPr id="11" name="文本框 20">
              <a:extLst>
                <a:ext uri="{FF2B5EF4-FFF2-40B4-BE49-F238E27FC236}">
                  <a16:creationId xmlns:a16="http://schemas.microsoft.com/office/drawing/2014/main" id="{DD434820-D5E2-4866-8793-7D7B4068D7A4}"/>
                </a:ext>
              </a:extLst>
            </p:cNvPr>
            <p:cNvSpPr txBox="1">
              <a:spLocks noChangeArrowheads="1"/>
            </p:cNvSpPr>
            <p:nvPr/>
          </p:nvSpPr>
          <p:spPr bwMode="auto">
            <a:xfrm>
              <a:off x="7469629" y="1492399"/>
              <a:ext cx="3521446" cy="52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b="1" dirty="0">
                  <a:solidFill>
                    <a:srgbClr val="7030A0"/>
                  </a:solidFill>
                  <a:latin typeface="微软雅黑" panose="020B0503020204020204" pitchFamily="34" charset="-122"/>
                  <a:ea typeface="微软雅黑" panose="020B0503020204020204" pitchFamily="34" charset="-122"/>
                </a:rPr>
                <a:t>总结与展望</a:t>
              </a:r>
            </a:p>
          </p:txBody>
        </p:sp>
        <p:sp>
          <p:nvSpPr>
            <p:cNvPr id="12" name="矩形 11">
              <a:extLst>
                <a:ext uri="{FF2B5EF4-FFF2-40B4-BE49-F238E27FC236}">
                  <a16:creationId xmlns:a16="http://schemas.microsoft.com/office/drawing/2014/main" id="{01410016-4F40-425C-8CB3-DE40D972A066}"/>
                </a:ext>
              </a:extLst>
            </p:cNvPr>
            <p:cNvSpPr/>
            <p:nvPr/>
          </p:nvSpPr>
          <p:spPr>
            <a:xfrm>
              <a:off x="7180504" y="1397569"/>
              <a:ext cx="3959936" cy="712882"/>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3" name="组合 68">
              <a:extLst>
                <a:ext uri="{FF2B5EF4-FFF2-40B4-BE49-F238E27FC236}">
                  <a16:creationId xmlns:a16="http://schemas.microsoft.com/office/drawing/2014/main" id="{D2A53144-6407-4518-95D4-2249742C77A3}"/>
                </a:ext>
              </a:extLst>
            </p:cNvPr>
            <p:cNvGrpSpPr/>
            <p:nvPr/>
          </p:nvGrpSpPr>
          <p:grpSpPr bwMode="auto">
            <a:xfrm>
              <a:off x="6298049" y="1397569"/>
              <a:ext cx="919239" cy="712882"/>
              <a:chOff x="6191369" y="1397569"/>
              <a:chExt cx="919239" cy="712882"/>
            </a:xfrm>
          </p:grpSpPr>
          <p:sp>
            <p:nvSpPr>
              <p:cNvPr id="14" name="矩形 13">
                <a:extLst>
                  <a:ext uri="{FF2B5EF4-FFF2-40B4-BE49-F238E27FC236}">
                    <a16:creationId xmlns:a16="http://schemas.microsoft.com/office/drawing/2014/main" id="{03C0A465-0513-40C9-986A-B7121C7264D5}"/>
                  </a:ext>
                </a:extLst>
              </p:cNvPr>
              <p:cNvSpPr/>
              <p:nvPr/>
            </p:nvSpPr>
            <p:spPr>
              <a:xfrm>
                <a:off x="6294533" y="1397569"/>
                <a:ext cx="712631" cy="712882"/>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文本框 18">
                <a:extLst>
                  <a:ext uri="{FF2B5EF4-FFF2-40B4-BE49-F238E27FC236}">
                    <a16:creationId xmlns:a16="http://schemas.microsoft.com/office/drawing/2014/main" id="{6E5F295E-969E-48EB-BBAD-D70967523846}"/>
                  </a:ext>
                </a:extLst>
              </p:cNvPr>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dirty="0">
                    <a:solidFill>
                      <a:srgbClr val="7030A0"/>
                    </a:solidFill>
                    <a:latin typeface="Impact" panose="020B0806030902050204" pitchFamily="34" charset="0"/>
                  </a:rPr>
                  <a:t>3</a:t>
                </a:r>
                <a:endParaRPr lang="zh-CN" altLang="en-US" sz="3600" dirty="0">
                  <a:solidFill>
                    <a:srgbClr val="7030A0"/>
                  </a:solidFill>
                  <a:latin typeface="Impact" panose="020B0806030902050204" pitchFamily="34" charset="0"/>
                </a:endParaRPr>
              </a:p>
            </p:txBody>
          </p:sp>
        </p:grpSp>
      </p:grpSp>
      <p:grpSp>
        <p:nvGrpSpPr>
          <p:cNvPr id="21" name="组合 20">
            <a:extLst>
              <a:ext uri="{FF2B5EF4-FFF2-40B4-BE49-F238E27FC236}">
                <a16:creationId xmlns:a16="http://schemas.microsoft.com/office/drawing/2014/main" id="{9D62E824-2E13-4468-8407-9C1FBCC81B2A}"/>
              </a:ext>
            </a:extLst>
          </p:cNvPr>
          <p:cNvGrpSpPr/>
          <p:nvPr/>
        </p:nvGrpSpPr>
        <p:grpSpPr bwMode="auto">
          <a:xfrm>
            <a:off x="1807747" y="2939614"/>
            <a:ext cx="4843462" cy="712788"/>
            <a:chOff x="6298049" y="1397569"/>
            <a:chExt cx="4842391" cy="712882"/>
          </a:xfrm>
        </p:grpSpPr>
        <p:sp>
          <p:nvSpPr>
            <p:cNvPr id="22" name="文本框 20">
              <a:extLst>
                <a:ext uri="{FF2B5EF4-FFF2-40B4-BE49-F238E27FC236}">
                  <a16:creationId xmlns:a16="http://schemas.microsoft.com/office/drawing/2014/main" id="{AC72CDD4-7BF9-41DE-9486-CFBD8611515A}"/>
                </a:ext>
              </a:extLst>
            </p:cNvPr>
            <p:cNvSpPr txBox="1">
              <a:spLocks noChangeArrowheads="1"/>
            </p:cNvSpPr>
            <p:nvPr/>
          </p:nvSpPr>
          <p:spPr bwMode="auto">
            <a:xfrm>
              <a:off x="7399748" y="1492365"/>
              <a:ext cx="3521446" cy="52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b="1" dirty="0">
                  <a:solidFill>
                    <a:srgbClr val="7030A0"/>
                  </a:solidFill>
                  <a:latin typeface="微软雅黑" panose="020B0503020204020204" pitchFamily="34" charset="-122"/>
                  <a:ea typeface="微软雅黑" panose="020B0503020204020204" pitchFamily="34" charset="-122"/>
                </a:rPr>
                <a:t>主要工作内容</a:t>
              </a:r>
            </a:p>
          </p:txBody>
        </p:sp>
        <p:sp>
          <p:nvSpPr>
            <p:cNvPr id="23" name="矩形 22">
              <a:extLst>
                <a:ext uri="{FF2B5EF4-FFF2-40B4-BE49-F238E27FC236}">
                  <a16:creationId xmlns:a16="http://schemas.microsoft.com/office/drawing/2014/main" id="{D90CBB28-02BD-45D0-AB2B-C363A8ADC7DB}"/>
                </a:ext>
              </a:extLst>
            </p:cNvPr>
            <p:cNvSpPr/>
            <p:nvPr/>
          </p:nvSpPr>
          <p:spPr>
            <a:xfrm>
              <a:off x="7180504" y="1397569"/>
              <a:ext cx="3959936" cy="712882"/>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4" name="组合 68">
              <a:extLst>
                <a:ext uri="{FF2B5EF4-FFF2-40B4-BE49-F238E27FC236}">
                  <a16:creationId xmlns:a16="http://schemas.microsoft.com/office/drawing/2014/main" id="{34DEF790-74AE-4228-A2BA-E27E86A10B75}"/>
                </a:ext>
              </a:extLst>
            </p:cNvPr>
            <p:cNvGrpSpPr/>
            <p:nvPr/>
          </p:nvGrpSpPr>
          <p:grpSpPr bwMode="auto">
            <a:xfrm>
              <a:off x="6298049" y="1397569"/>
              <a:ext cx="919239" cy="712882"/>
              <a:chOff x="6191369" y="1397569"/>
              <a:chExt cx="919239" cy="712882"/>
            </a:xfrm>
          </p:grpSpPr>
          <p:sp>
            <p:nvSpPr>
              <p:cNvPr id="25" name="矩形 24">
                <a:extLst>
                  <a:ext uri="{FF2B5EF4-FFF2-40B4-BE49-F238E27FC236}">
                    <a16:creationId xmlns:a16="http://schemas.microsoft.com/office/drawing/2014/main" id="{AF3BFC0E-AAB7-4623-8D60-2058761C08FA}"/>
                  </a:ext>
                </a:extLst>
              </p:cNvPr>
              <p:cNvSpPr/>
              <p:nvPr/>
            </p:nvSpPr>
            <p:spPr>
              <a:xfrm>
                <a:off x="6294533" y="1397569"/>
                <a:ext cx="712631" cy="712882"/>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文本框 18">
                <a:extLst>
                  <a:ext uri="{FF2B5EF4-FFF2-40B4-BE49-F238E27FC236}">
                    <a16:creationId xmlns:a16="http://schemas.microsoft.com/office/drawing/2014/main" id="{FD9C12DD-63F3-444C-BF51-153A1B9128B5}"/>
                  </a:ext>
                </a:extLst>
              </p:cNvPr>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dirty="0">
                    <a:solidFill>
                      <a:srgbClr val="7030A0"/>
                    </a:solidFill>
                    <a:latin typeface="Impact" panose="020B0806030902050204" pitchFamily="34" charset="0"/>
                  </a:rPr>
                  <a:t>2</a:t>
                </a:r>
                <a:endParaRPr lang="zh-CN" altLang="en-US" sz="3600" dirty="0">
                  <a:solidFill>
                    <a:srgbClr val="7030A0"/>
                  </a:solidFill>
                  <a:latin typeface="Impact" panose="020B0806030902050204" pitchFamily="34" charset="0"/>
                </a:endParaRPr>
              </a:p>
            </p:txBody>
          </p:sp>
        </p:grpSp>
      </p:grpSp>
      <p:grpSp>
        <p:nvGrpSpPr>
          <p:cNvPr id="27" name="组合 26">
            <a:extLst>
              <a:ext uri="{FF2B5EF4-FFF2-40B4-BE49-F238E27FC236}">
                <a16:creationId xmlns:a16="http://schemas.microsoft.com/office/drawing/2014/main" id="{521E4CD9-46AE-4291-8869-67295E792B9D}"/>
              </a:ext>
            </a:extLst>
          </p:cNvPr>
          <p:cNvGrpSpPr/>
          <p:nvPr/>
        </p:nvGrpSpPr>
        <p:grpSpPr bwMode="auto">
          <a:xfrm>
            <a:off x="1807747" y="1767584"/>
            <a:ext cx="4843462" cy="712788"/>
            <a:chOff x="6298049" y="1397569"/>
            <a:chExt cx="4842391" cy="712882"/>
          </a:xfrm>
        </p:grpSpPr>
        <p:sp>
          <p:nvSpPr>
            <p:cNvPr id="28" name="文本框 20">
              <a:extLst>
                <a:ext uri="{FF2B5EF4-FFF2-40B4-BE49-F238E27FC236}">
                  <a16:creationId xmlns:a16="http://schemas.microsoft.com/office/drawing/2014/main" id="{B976004D-D544-45E2-B85A-B8A646D40F8F}"/>
                </a:ext>
              </a:extLst>
            </p:cNvPr>
            <p:cNvSpPr txBox="1">
              <a:spLocks noChangeArrowheads="1"/>
            </p:cNvSpPr>
            <p:nvPr/>
          </p:nvSpPr>
          <p:spPr bwMode="auto">
            <a:xfrm>
              <a:off x="7469629" y="1492399"/>
              <a:ext cx="3521446" cy="52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b="1" dirty="0">
                  <a:solidFill>
                    <a:srgbClr val="7030A0"/>
                  </a:solidFill>
                  <a:latin typeface="微软雅黑" panose="020B0503020204020204" pitchFamily="34" charset="-122"/>
                  <a:ea typeface="微软雅黑" panose="020B0503020204020204" pitchFamily="34" charset="-122"/>
                </a:rPr>
                <a:t>课题背景</a:t>
              </a:r>
            </a:p>
          </p:txBody>
        </p:sp>
        <p:sp>
          <p:nvSpPr>
            <p:cNvPr id="29" name="矩形 28">
              <a:extLst>
                <a:ext uri="{FF2B5EF4-FFF2-40B4-BE49-F238E27FC236}">
                  <a16:creationId xmlns:a16="http://schemas.microsoft.com/office/drawing/2014/main" id="{E8D720DD-3161-4CF1-B479-73EB1ACC3C7E}"/>
                </a:ext>
              </a:extLst>
            </p:cNvPr>
            <p:cNvSpPr/>
            <p:nvPr/>
          </p:nvSpPr>
          <p:spPr>
            <a:xfrm>
              <a:off x="7180504" y="1397569"/>
              <a:ext cx="3959936" cy="712882"/>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0" name="组合 68">
              <a:extLst>
                <a:ext uri="{FF2B5EF4-FFF2-40B4-BE49-F238E27FC236}">
                  <a16:creationId xmlns:a16="http://schemas.microsoft.com/office/drawing/2014/main" id="{6037C538-06DE-48D4-B188-BAA2FABDFAF1}"/>
                </a:ext>
              </a:extLst>
            </p:cNvPr>
            <p:cNvGrpSpPr/>
            <p:nvPr/>
          </p:nvGrpSpPr>
          <p:grpSpPr bwMode="auto">
            <a:xfrm>
              <a:off x="6298049" y="1397569"/>
              <a:ext cx="919239" cy="712882"/>
              <a:chOff x="6191369" y="1397569"/>
              <a:chExt cx="919239" cy="712882"/>
            </a:xfrm>
          </p:grpSpPr>
          <p:sp>
            <p:nvSpPr>
              <p:cNvPr id="31" name="矩形 30">
                <a:extLst>
                  <a:ext uri="{FF2B5EF4-FFF2-40B4-BE49-F238E27FC236}">
                    <a16:creationId xmlns:a16="http://schemas.microsoft.com/office/drawing/2014/main" id="{E20E1303-BC42-47CE-881B-93F2A4A19EBC}"/>
                  </a:ext>
                </a:extLst>
              </p:cNvPr>
              <p:cNvSpPr/>
              <p:nvPr/>
            </p:nvSpPr>
            <p:spPr>
              <a:xfrm>
                <a:off x="6294533" y="1397569"/>
                <a:ext cx="712631" cy="712882"/>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文本框 18">
                <a:extLst>
                  <a:ext uri="{FF2B5EF4-FFF2-40B4-BE49-F238E27FC236}">
                    <a16:creationId xmlns:a16="http://schemas.microsoft.com/office/drawing/2014/main" id="{29FE41ED-291D-4661-A5AB-96725AE27C52}"/>
                  </a:ext>
                </a:extLst>
              </p:cNvPr>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dirty="0">
                    <a:solidFill>
                      <a:srgbClr val="7030A0"/>
                    </a:solidFill>
                    <a:latin typeface="Impact" panose="020B0806030902050204" pitchFamily="34" charset="0"/>
                  </a:rPr>
                  <a:t>1</a:t>
                </a:r>
                <a:endParaRPr lang="zh-CN" altLang="en-US" sz="3600" dirty="0">
                  <a:solidFill>
                    <a:srgbClr val="7030A0"/>
                  </a:solidFill>
                  <a:latin typeface="Impact" panose="020B0806030902050204" pitchFamily="34" charset="0"/>
                </a:endParaRPr>
              </a:p>
            </p:txBody>
          </p:sp>
        </p:grpSp>
      </p:grpSp>
      <p:grpSp>
        <p:nvGrpSpPr>
          <p:cNvPr id="33" name="组合 32">
            <a:extLst>
              <a:ext uri="{FF2B5EF4-FFF2-40B4-BE49-F238E27FC236}">
                <a16:creationId xmlns:a16="http://schemas.microsoft.com/office/drawing/2014/main" id="{F4D2FDD6-B579-4736-8509-E7BFE859D913}"/>
              </a:ext>
            </a:extLst>
          </p:cNvPr>
          <p:cNvGrpSpPr/>
          <p:nvPr/>
        </p:nvGrpSpPr>
        <p:grpSpPr bwMode="auto">
          <a:xfrm>
            <a:off x="1807747" y="5283674"/>
            <a:ext cx="4843462" cy="712788"/>
            <a:chOff x="6298049" y="1397569"/>
            <a:chExt cx="4842391" cy="712882"/>
          </a:xfrm>
        </p:grpSpPr>
        <p:sp>
          <p:nvSpPr>
            <p:cNvPr id="34" name="文本框 20">
              <a:extLst>
                <a:ext uri="{FF2B5EF4-FFF2-40B4-BE49-F238E27FC236}">
                  <a16:creationId xmlns:a16="http://schemas.microsoft.com/office/drawing/2014/main" id="{45382344-1BB4-4D2C-9C32-D6FC1B584B0F}"/>
                </a:ext>
              </a:extLst>
            </p:cNvPr>
            <p:cNvSpPr txBox="1">
              <a:spLocks noChangeArrowheads="1"/>
            </p:cNvSpPr>
            <p:nvPr/>
          </p:nvSpPr>
          <p:spPr bwMode="auto">
            <a:xfrm>
              <a:off x="7469629" y="1492399"/>
              <a:ext cx="3521446" cy="52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b="1" dirty="0">
                  <a:solidFill>
                    <a:srgbClr val="7030A0"/>
                  </a:solidFill>
                  <a:latin typeface="微软雅黑" panose="020B0503020204020204" pitchFamily="34" charset="-122"/>
                  <a:ea typeface="微软雅黑" panose="020B0503020204020204" pitchFamily="34" charset="-122"/>
                </a:rPr>
                <a:t>参考文献</a:t>
              </a:r>
            </a:p>
          </p:txBody>
        </p:sp>
        <p:sp>
          <p:nvSpPr>
            <p:cNvPr id="35" name="矩形 34">
              <a:extLst>
                <a:ext uri="{FF2B5EF4-FFF2-40B4-BE49-F238E27FC236}">
                  <a16:creationId xmlns:a16="http://schemas.microsoft.com/office/drawing/2014/main" id="{CD11A7B2-FEE6-422B-B9CE-5DD20EC494F6}"/>
                </a:ext>
              </a:extLst>
            </p:cNvPr>
            <p:cNvSpPr/>
            <p:nvPr/>
          </p:nvSpPr>
          <p:spPr>
            <a:xfrm>
              <a:off x="7180504" y="1397569"/>
              <a:ext cx="3959936" cy="712882"/>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6" name="组合 68">
              <a:extLst>
                <a:ext uri="{FF2B5EF4-FFF2-40B4-BE49-F238E27FC236}">
                  <a16:creationId xmlns:a16="http://schemas.microsoft.com/office/drawing/2014/main" id="{9D5A7FA0-3A4F-409A-A64F-9D25B20B0479}"/>
                </a:ext>
              </a:extLst>
            </p:cNvPr>
            <p:cNvGrpSpPr/>
            <p:nvPr/>
          </p:nvGrpSpPr>
          <p:grpSpPr bwMode="auto">
            <a:xfrm>
              <a:off x="6298049" y="1397569"/>
              <a:ext cx="919239" cy="712882"/>
              <a:chOff x="6191369" y="1397569"/>
              <a:chExt cx="919239" cy="712882"/>
            </a:xfrm>
          </p:grpSpPr>
          <p:sp>
            <p:nvSpPr>
              <p:cNvPr id="37" name="矩形 36">
                <a:extLst>
                  <a:ext uri="{FF2B5EF4-FFF2-40B4-BE49-F238E27FC236}">
                    <a16:creationId xmlns:a16="http://schemas.microsoft.com/office/drawing/2014/main" id="{AE0E3E4F-4F64-4322-A6E6-37AB4190552B}"/>
                  </a:ext>
                </a:extLst>
              </p:cNvPr>
              <p:cNvSpPr/>
              <p:nvPr/>
            </p:nvSpPr>
            <p:spPr>
              <a:xfrm>
                <a:off x="6294533" y="1397569"/>
                <a:ext cx="712631" cy="712882"/>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8" name="文本框 18">
                <a:extLst>
                  <a:ext uri="{FF2B5EF4-FFF2-40B4-BE49-F238E27FC236}">
                    <a16:creationId xmlns:a16="http://schemas.microsoft.com/office/drawing/2014/main" id="{DAA6EB6B-EDB3-4893-A619-3C4FCB9B1707}"/>
                  </a:ext>
                </a:extLst>
              </p:cNvPr>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dirty="0">
                    <a:solidFill>
                      <a:srgbClr val="7030A0"/>
                    </a:solidFill>
                    <a:latin typeface="Impact" panose="020B0806030902050204" pitchFamily="34" charset="0"/>
                  </a:rPr>
                  <a:t>4</a:t>
                </a:r>
                <a:endParaRPr lang="zh-CN" altLang="en-US" sz="3600" dirty="0">
                  <a:solidFill>
                    <a:srgbClr val="7030A0"/>
                  </a:solidFill>
                  <a:latin typeface="Impact" panose="020B080603090205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20</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2236510"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参考文献</a:t>
            </a:r>
          </a:p>
        </p:txBody>
      </p:sp>
      <p:sp>
        <p:nvSpPr>
          <p:cNvPr id="4" name="文本框 3">
            <a:extLst>
              <a:ext uri="{FF2B5EF4-FFF2-40B4-BE49-F238E27FC236}">
                <a16:creationId xmlns:a16="http://schemas.microsoft.com/office/drawing/2014/main" id="{DA888E9F-2E06-4E6B-B23C-7C6FEC35F6D8}"/>
              </a:ext>
            </a:extLst>
          </p:cNvPr>
          <p:cNvSpPr txBox="1"/>
          <p:nvPr/>
        </p:nvSpPr>
        <p:spPr>
          <a:xfrm>
            <a:off x="802423" y="1690453"/>
            <a:ext cx="10587153" cy="452431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[8] Chen J, Liu T, Shen S. Tracking a moving target in cluttered environments using a quadrotor[C]//2016 IEEE/RSJ International Conference on Intelligent Robots and Systems (IROS). IEEE, 2016: 446-453.</a:t>
            </a: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[9] </a:t>
            </a:r>
            <a:r>
              <a:rPr lang="en-US" altLang="zh-CN" sz="1600" dirty="0" err="1">
                <a:latin typeface="微软雅黑" panose="020B0503020204020204" pitchFamily="34" charset="-122"/>
                <a:ea typeface="微软雅黑" panose="020B0503020204020204" pitchFamily="34" charset="-122"/>
              </a:rPr>
              <a:t>Stellato</a:t>
            </a:r>
            <a:r>
              <a:rPr lang="en-US" altLang="zh-CN" sz="1600" dirty="0">
                <a:latin typeface="微软雅黑" panose="020B0503020204020204" pitchFamily="34" charset="-122"/>
                <a:ea typeface="微软雅黑" panose="020B0503020204020204" pitchFamily="34" charset="-122"/>
              </a:rPr>
              <a:t> B, </a:t>
            </a:r>
            <a:r>
              <a:rPr lang="en-US" altLang="zh-CN" sz="1600" dirty="0" err="1">
                <a:latin typeface="微软雅黑" panose="020B0503020204020204" pitchFamily="34" charset="-122"/>
                <a:ea typeface="微软雅黑" panose="020B0503020204020204" pitchFamily="34" charset="-122"/>
              </a:rPr>
              <a:t>Banjac</a:t>
            </a:r>
            <a:r>
              <a:rPr lang="en-US" altLang="zh-CN" sz="1600" dirty="0">
                <a:latin typeface="微软雅黑" panose="020B0503020204020204" pitchFamily="34" charset="-122"/>
                <a:ea typeface="微软雅黑" panose="020B0503020204020204" pitchFamily="34" charset="-122"/>
              </a:rPr>
              <a:t> G, Goulart P, et al. OSQP: An operator splitting solver for quadratic programs[J]. Mathematical Programming Computation, 2020: 1-36.</a:t>
            </a:r>
            <a:endParaRPr lang="zh-CN"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[10] Reeds J, </a:t>
            </a:r>
            <a:r>
              <a:rPr lang="en-US" altLang="zh-CN" sz="1600" dirty="0" err="1">
                <a:latin typeface="微软雅黑" panose="020B0503020204020204" pitchFamily="34" charset="-122"/>
                <a:ea typeface="微软雅黑" panose="020B0503020204020204" pitchFamily="34" charset="-122"/>
              </a:rPr>
              <a:t>Shepp</a:t>
            </a:r>
            <a:r>
              <a:rPr lang="en-US" altLang="zh-CN" sz="1600" dirty="0">
                <a:latin typeface="微软雅黑" panose="020B0503020204020204" pitchFamily="34" charset="-122"/>
                <a:ea typeface="微软雅黑" panose="020B0503020204020204" pitchFamily="34" charset="-122"/>
              </a:rPr>
              <a:t> L. Optimal paths for a car that goes both forwards and backwards[J]. Pacific journal of mathematics, 1990, 145(2): 367-393.</a:t>
            </a:r>
            <a:endParaRPr lang="zh-CN"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[11] Faragher R. Understanding the basis of the </a:t>
            </a:r>
            <a:r>
              <a:rPr lang="en-US" altLang="zh-CN" sz="1600" dirty="0" err="1">
                <a:latin typeface="微软雅黑" panose="020B0503020204020204" pitchFamily="34" charset="-122"/>
                <a:ea typeface="微软雅黑" panose="020B0503020204020204" pitchFamily="34" charset="-122"/>
              </a:rPr>
              <a:t>kalman</a:t>
            </a:r>
            <a:r>
              <a:rPr lang="en-US" altLang="zh-CN" sz="1600" dirty="0">
                <a:latin typeface="微软雅黑" panose="020B0503020204020204" pitchFamily="34" charset="-122"/>
                <a:ea typeface="微软雅黑" panose="020B0503020204020204" pitchFamily="34" charset="-122"/>
              </a:rPr>
              <a:t> filter via a simple and intuitive derivation [lecture notes][J]. IEEE Signal processing magazine, 2012, 29(5): 128-132.</a:t>
            </a: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[12]</a:t>
            </a:r>
            <a:r>
              <a:rPr lang="en-US" altLang="zh-CN" sz="1600" dirty="0">
                <a:effectLst>
                  <a:outerShdw sx="0" sy="0">
                    <a:srgbClr val="000000"/>
                  </a:outerShdw>
                </a:effectLst>
                <a:latin typeface="微软雅黑" panose="020B0503020204020204" pitchFamily="34" charset="-122"/>
                <a:ea typeface="微软雅黑" panose="020B0503020204020204" pitchFamily="34" charset="-122"/>
              </a:rPr>
              <a:t> Ang K H, Chong G, Li Y. PID control system analysis, design, and technology[J]. IEEE transactions on control systems technology, 2005, 13(4): 559-576.</a:t>
            </a:r>
          </a:p>
          <a:p>
            <a:endParaRPr lang="en-US" altLang="zh-CN" sz="1600" dirty="0">
              <a:effectLst>
                <a:outerShdw sx="0" sy="0">
                  <a:srgbClr val="000000"/>
                </a:outerShdw>
              </a:effectLst>
              <a:latin typeface="微软雅黑" panose="020B0503020204020204" pitchFamily="34" charset="-122"/>
              <a:ea typeface="微软雅黑" panose="020B0503020204020204" pitchFamily="34" charset="-122"/>
            </a:endParaRPr>
          </a:p>
          <a:p>
            <a:r>
              <a:rPr lang="en-US" altLang="zh-CN" sz="1600" dirty="0">
                <a:effectLst>
                  <a:outerShdw sx="0" sy="0">
                    <a:srgbClr val="000000"/>
                  </a:outerShdw>
                </a:effectLst>
                <a:latin typeface="微软雅黑" panose="020B0503020204020204" pitchFamily="34" charset="-122"/>
                <a:ea typeface="微软雅黑" panose="020B0503020204020204" pitchFamily="34" charset="-122"/>
              </a:rPr>
              <a:t>[13]</a:t>
            </a:r>
            <a:r>
              <a:rPr lang="en-US" altLang="zh-CN" sz="1600" dirty="0">
                <a:latin typeface="微软雅黑" panose="020B0503020204020204" pitchFamily="34" charset="-122"/>
                <a:ea typeface="微软雅黑" panose="020B0503020204020204" pitchFamily="34" charset="-122"/>
              </a:rPr>
              <a:t> Liu S, </a:t>
            </a:r>
            <a:r>
              <a:rPr lang="en-US" altLang="zh-CN" sz="1600" dirty="0" err="1">
                <a:latin typeface="微软雅黑" panose="020B0503020204020204" pitchFamily="34" charset="-122"/>
                <a:ea typeface="微软雅黑" panose="020B0503020204020204" pitchFamily="34" charset="-122"/>
              </a:rPr>
              <a:t>Atanasov</a:t>
            </a:r>
            <a:r>
              <a:rPr lang="en-US" altLang="zh-CN" sz="1600" dirty="0">
                <a:latin typeface="微软雅黑" panose="020B0503020204020204" pitchFamily="34" charset="-122"/>
                <a:ea typeface="微软雅黑" panose="020B0503020204020204" pitchFamily="34" charset="-122"/>
              </a:rPr>
              <a:t> N, </a:t>
            </a:r>
            <a:r>
              <a:rPr lang="en-US" altLang="zh-CN" sz="1600" dirty="0" err="1">
                <a:latin typeface="微软雅黑" panose="020B0503020204020204" pitchFamily="34" charset="-122"/>
                <a:ea typeface="微软雅黑" panose="020B0503020204020204" pitchFamily="34" charset="-122"/>
              </a:rPr>
              <a:t>Mohta</a:t>
            </a:r>
            <a:r>
              <a:rPr lang="en-US" altLang="zh-CN" sz="1600" dirty="0">
                <a:latin typeface="微软雅黑" panose="020B0503020204020204" pitchFamily="34" charset="-122"/>
                <a:ea typeface="微软雅黑" panose="020B0503020204020204" pitchFamily="34" charset="-122"/>
              </a:rPr>
              <a:t> K, et al. Search-based motion planning for quadrotors using linear quadratic minimum time control[C]//2017 IEEE/RSJ international conference on intelligent robots and systems (IROS). IEEE, 2017: 2872-2879.</a:t>
            </a:r>
          </a:p>
        </p:txBody>
      </p:sp>
    </p:spTree>
    <p:extLst>
      <p:ext uri="{BB962C8B-B14F-4D97-AF65-F5344CB8AC3E}">
        <p14:creationId xmlns:p14="http://schemas.microsoft.com/office/powerpoint/2010/main" val="1563527017"/>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21</a:t>
            </a:fld>
            <a:endParaRPr lang="zh-CN" altLang="en-US" dirty="0"/>
          </a:p>
        </p:txBody>
      </p:sp>
      <p:grpSp>
        <p:nvGrpSpPr>
          <p:cNvPr id="13" name="组合 12"/>
          <p:cNvGrpSpPr/>
          <p:nvPr/>
        </p:nvGrpSpPr>
        <p:grpSpPr>
          <a:xfrm>
            <a:off x="-2" y="-5682"/>
            <a:ext cx="12192002" cy="1129773"/>
            <a:chOff x="-2" y="-5682"/>
            <a:chExt cx="12192002" cy="1129773"/>
          </a:xfrm>
        </p:grpSpPr>
        <p:sp>
          <p:nvSpPr>
            <p:cNvPr id="14" name="矩形 13"/>
            <p:cNvSpPr/>
            <p:nvPr/>
          </p:nvSpPr>
          <p:spPr>
            <a:xfrm flipV="1">
              <a:off x="-2"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79026" y="-5682"/>
              <a:ext cx="7399245" cy="825226"/>
            </a:xfrm>
            <a:prstGeom prst="rect">
              <a:avLst/>
            </a:prstGeom>
          </p:spPr>
          <p:txBody>
            <a:bodyPr wrap="square">
              <a:spAutoFit/>
            </a:bodyPr>
            <a:lstStyle/>
            <a:p>
              <a:pPr>
                <a:lnSpc>
                  <a:spcPct val="150000"/>
                </a:lnSpc>
              </a:pPr>
              <a:endParaRPr lang="zh-CN" altLang="en-US" sz="3600" b="1" dirty="0">
                <a:solidFill>
                  <a:schemeClr val="bg1"/>
                </a:solidFill>
                <a:latin typeface="华文中宋" pitchFamily="2" charset="-122"/>
                <a:ea typeface="华文中宋" pitchFamily="2" charset="-122"/>
              </a:endParaRPr>
            </a:p>
          </p:txBody>
        </p:sp>
        <p:sp>
          <p:nvSpPr>
            <p:cNvPr id="16" name="矩形 15"/>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TextBox 1"/>
          <p:cNvSpPr txBox="1"/>
          <p:nvPr/>
        </p:nvSpPr>
        <p:spPr>
          <a:xfrm>
            <a:off x="1699094" y="2974008"/>
            <a:ext cx="8793812" cy="830997"/>
          </a:xfrm>
          <a:prstGeom prst="rect">
            <a:avLst/>
          </a:prstGeom>
          <a:noFill/>
        </p:spPr>
        <p:txBody>
          <a:bodyPr wrap="square" rtlCol="0">
            <a:spAutoFit/>
          </a:bodyPr>
          <a:lstStyle/>
          <a:p>
            <a:pPr algn="ctr"/>
            <a:r>
              <a:rPr lang="zh-CN" altLang="en-US" sz="4800" b="1" dirty="0">
                <a:solidFill>
                  <a:srgbClr val="7030A0"/>
                </a:solidFill>
                <a:latin typeface="微软雅黑" pitchFamily="34" charset="-122"/>
                <a:ea typeface="微软雅黑" pitchFamily="34" charset="-122"/>
              </a:rPr>
              <a:t>请各位老师批评指正</a:t>
            </a:r>
            <a:r>
              <a:rPr lang="en-US" altLang="zh-CN" sz="4800" b="1" dirty="0">
                <a:solidFill>
                  <a:srgbClr val="7030A0"/>
                </a:solidFill>
                <a:latin typeface="微软雅黑" pitchFamily="34" charset="-122"/>
                <a:ea typeface="微软雅黑" pitchFamily="34" charset="-122"/>
              </a:rPr>
              <a:t>!</a:t>
            </a:r>
          </a:p>
        </p:txBody>
      </p:sp>
    </p:spTree>
    <p:extLst>
      <p:ext uri="{BB962C8B-B14F-4D97-AF65-F5344CB8AC3E}">
        <p14:creationId xmlns:p14="http://schemas.microsoft.com/office/powerpoint/2010/main" val="1698452534"/>
      </p:ext>
    </p:extLst>
  </p:cSld>
  <p:clrMapOvr>
    <a:masterClrMapping/>
  </p:clrMapOvr>
  <mc:AlternateContent xmlns:mc="http://schemas.openxmlformats.org/markup-compatibility/2006" xmlns:p14="http://schemas.microsoft.com/office/powerpoint/2010/main">
    <mc:Choice Requires="p14">
      <p:transition spd="med" p14:dur="700" advTm="4082">
        <p:fade/>
      </p:transition>
    </mc:Choice>
    <mc:Fallback xmlns="">
      <p:transition spd="med" advTm="4082">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3</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2236510"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课题背景</a:t>
            </a:r>
          </a:p>
        </p:txBody>
      </p:sp>
      <p:sp>
        <p:nvSpPr>
          <p:cNvPr id="12" name="文本框 11">
            <a:extLst>
              <a:ext uri="{FF2B5EF4-FFF2-40B4-BE49-F238E27FC236}">
                <a16:creationId xmlns:a16="http://schemas.microsoft.com/office/drawing/2014/main" id="{1FB3EB03-4ABC-4565-B31A-7D33A2047465}"/>
              </a:ext>
            </a:extLst>
          </p:cNvPr>
          <p:cNvSpPr txBox="1"/>
          <p:nvPr/>
        </p:nvSpPr>
        <p:spPr>
          <a:xfrm>
            <a:off x="1247651" y="1458096"/>
            <a:ext cx="9965949" cy="212615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随着</a:t>
            </a:r>
            <a:r>
              <a:rPr lang="zh-CN" altLang="zh-CN" dirty="0">
                <a:latin typeface="微软雅黑" panose="020B0503020204020204" pitchFamily="34" charset="-122"/>
                <a:ea typeface="微软雅黑" panose="020B0503020204020204" pitchFamily="34" charset="-122"/>
              </a:rPr>
              <a:t>近年来感知、视觉、控制规划等方面技术的逐步成熟，</a:t>
            </a:r>
            <a:r>
              <a:rPr lang="zh-CN" altLang="zh-CN" dirty="0">
                <a:solidFill>
                  <a:srgbClr val="7030A0"/>
                </a:solidFill>
                <a:latin typeface="微软雅黑" panose="020B0503020204020204" pitchFamily="34" charset="-122"/>
                <a:ea typeface="微软雅黑" panose="020B0503020204020204" pitchFamily="34" charset="-122"/>
              </a:rPr>
              <a:t>移动智能体</a:t>
            </a:r>
            <a:r>
              <a:rPr lang="zh-CN" altLang="zh-CN" dirty="0">
                <a:latin typeface="微软雅黑" panose="020B0503020204020204" pitchFamily="34" charset="-122"/>
                <a:ea typeface="微软雅黑" panose="020B0503020204020204" pitchFamily="34" charset="-122"/>
              </a:rPr>
              <a:t>（包括自动驾驶汽车、无人机、</a:t>
            </a:r>
            <a:r>
              <a:rPr lang="en-US" altLang="zh-CN" dirty="0">
                <a:latin typeface="微软雅黑" panose="020B0503020204020204" pitchFamily="34" charset="-122"/>
                <a:ea typeface="微软雅黑" panose="020B0503020204020204" pitchFamily="34" charset="-122"/>
              </a:rPr>
              <a:t>AGV</a:t>
            </a:r>
            <a:r>
              <a:rPr lang="zh-CN" altLang="zh-CN" dirty="0">
                <a:latin typeface="微软雅黑" panose="020B0503020204020204" pitchFamily="34" charset="-122"/>
                <a:ea typeface="微软雅黑" panose="020B0503020204020204" pitchFamily="34" charset="-122"/>
              </a:rPr>
              <a:t>等）在各领域的应用愈来愈广泛</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dirty="0">
                <a:solidFill>
                  <a:srgbClr val="7030A0"/>
                </a:solidFill>
                <a:latin typeface="微软雅黑" panose="020B0503020204020204" pitchFamily="34" charset="-122"/>
                <a:ea typeface="微软雅黑" panose="020B0503020204020204" pitchFamily="34" charset="-122"/>
              </a:rPr>
              <a:t>控制智能体</a:t>
            </a:r>
            <a:r>
              <a:rPr lang="zh-CN" altLang="zh-CN" b="1" dirty="0">
                <a:solidFill>
                  <a:srgbClr val="7030A0"/>
                </a:solidFill>
                <a:latin typeface="微软雅黑" panose="020B0503020204020204" pitchFamily="34" charset="-122"/>
                <a:ea typeface="微软雅黑" panose="020B0503020204020204" pitchFamily="34" charset="-122"/>
              </a:rPr>
              <a:t>对</a:t>
            </a:r>
            <a:r>
              <a:rPr lang="zh-CN" altLang="en-US" b="1" dirty="0">
                <a:solidFill>
                  <a:srgbClr val="7030A0"/>
                </a:solidFill>
                <a:latin typeface="微软雅黑" panose="020B0503020204020204" pitchFamily="34" charset="-122"/>
                <a:ea typeface="微软雅黑" panose="020B0503020204020204" pitchFamily="34" charset="-122"/>
              </a:rPr>
              <a:t>移动</a:t>
            </a:r>
            <a:r>
              <a:rPr lang="zh-CN" altLang="zh-CN" b="1" dirty="0">
                <a:solidFill>
                  <a:srgbClr val="7030A0"/>
                </a:solidFill>
                <a:latin typeface="微软雅黑" panose="020B0503020204020204" pitchFamily="34" charset="-122"/>
                <a:ea typeface="微软雅黑" panose="020B0503020204020204" pitchFamily="34" charset="-122"/>
              </a:rPr>
              <a:t>目标进行拦截</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是机器人领域一个尚未充分解决的重要问题。</a:t>
            </a:r>
            <a:r>
              <a:rPr lang="zh-CN" altLang="zh-CN" dirty="0">
                <a:latin typeface="微软雅黑" panose="020B0503020204020204" pitchFamily="34" charset="-122"/>
                <a:ea typeface="微软雅黑" panose="020B0503020204020204" pitchFamily="34" charset="-122"/>
              </a:rPr>
              <a:t>其研究成果不仅可以应用在自动制导系统、智能体编队破坏或攻击、自主监视等</a:t>
            </a:r>
            <a:r>
              <a:rPr lang="zh-CN" altLang="zh-CN" dirty="0">
                <a:solidFill>
                  <a:srgbClr val="7030A0"/>
                </a:solidFill>
                <a:latin typeface="微软雅黑" panose="020B0503020204020204" pitchFamily="34" charset="-122"/>
                <a:ea typeface="微软雅黑" panose="020B0503020204020204" pitchFamily="34" charset="-122"/>
              </a:rPr>
              <a:t>军事领域</a:t>
            </a:r>
            <a:r>
              <a:rPr lang="zh-CN" altLang="zh-CN" dirty="0">
                <a:latin typeface="微软雅黑" panose="020B0503020204020204" pitchFamily="34" charset="-122"/>
                <a:ea typeface="微软雅黑" panose="020B0503020204020204" pitchFamily="34" charset="-122"/>
              </a:rPr>
              <a:t>，也可以用于足球机器人、家用机器人等</a:t>
            </a:r>
            <a:r>
              <a:rPr lang="zh-CN" altLang="en-US" dirty="0">
                <a:solidFill>
                  <a:srgbClr val="7030A0"/>
                </a:solidFill>
                <a:latin typeface="微软雅黑" panose="020B0503020204020204" pitchFamily="34" charset="-122"/>
                <a:ea typeface="微软雅黑" panose="020B0503020204020204" pitchFamily="34" charset="-122"/>
              </a:rPr>
              <a:t>日常生活</a:t>
            </a:r>
            <a:r>
              <a:rPr lang="zh-CN" altLang="zh-CN" dirty="0">
                <a:solidFill>
                  <a:srgbClr val="7030A0"/>
                </a:solidFill>
                <a:latin typeface="微软雅黑" panose="020B0503020204020204" pitchFamily="34" charset="-122"/>
                <a:ea typeface="微软雅黑" panose="020B0503020204020204" pitchFamily="34" charset="-122"/>
              </a:rPr>
              <a:t>领域</a:t>
            </a:r>
            <a:endParaRPr lang="en-US" altLang="zh-CN" dirty="0">
              <a:solidFill>
                <a:srgbClr val="7030A0"/>
              </a:solidFill>
              <a:latin typeface="微软雅黑" panose="020B0503020204020204" pitchFamily="34" charset="-122"/>
              <a:ea typeface="微软雅黑" panose="020B0503020204020204" pitchFamily="34" charset="-122"/>
            </a:endParaRPr>
          </a:p>
        </p:txBody>
      </p:sp>
      <p:graphicFrame>
        <p:nvGraphicFramePr>
          <p:cNvPr id="8" name="表格 7">
            <a:extLst>
              <a:ext uri="{FF2B5EF4-FFF2-40B4-BE49-F238E27FC236}">
                <a16:creationId xmlns:a16="http://schemas.microsoft.com/office/drawing/2014/main" id="{F29047F6-02E1-46AB-81B4-61089506AC1B}"/>
              </a:ext>
            </a:extLst>
          </p:cNvPr>
          <p:cNvGraphicFramePr>
            <a:graphicFrameLocks noGrp="1"/>
          </p:cNvGraphicFramePr>
          <p:nvPr>
            <p:extLst>
              <p:ext uri="{D42A27DB-BD31-4B8C-83A1-F6EECF244321}">
                <p14:modId xmlns:p14="http://schemas.microsoft.com/office/powerpoint/2010/main" val="467807172"/>
              </p:ext>
            </p:extLst>
          </p:nvPr>
        </p:nvGraphicFramePr>
        <p:xfrm>
          <a:off x="1775738" y="3867421"/>
          <a:ext cx="8909774" cy="2280042"/>
        </p:xfrm>
        <a:graphic>
          <a:graphicData uri="http://schemas.openxmlformats.org/drawingml/2006/table">
            <a:tbl>
              <a:tblPr firstRow="1" bandRow="1">
                <a:tableStyleId>{8799B23B-EC83-4686-B30A-512413B5E67A}</a:tableStyleId>
              </a:tblPr>
              <a:tblGrid>
                <a:gridCol w="1932743">
                  <a:extLst>
                    <a:ext uri="{9D8B030D-6E8A-4147-A177-3AD203B41FA5}">
                      <a16:colId xmlns:a16="http://schemas.microsoft.com/office/drawing/2014/main" val="2489135004"/>
                    </a:ext>
                  </a:extLst>
                </a:gridCol>
                <a:gridCol w="1805243">
                  <a:extLst>
                    <a:ext uri="{9D8B030D-6E8A-4147-A177-3AD203B41FA5}">
                      <a16:colId xmlns:a16="http://schemas.microsoft.com/office/drawing/2014/main" val="2154407765"/>
                    </a:ext>
                  </a:extLst>
                </a:gridCol>
                <a:gridCol w="1929283">
                  <a:extLst>
                    <a:ext uri="{9D8B030D-6E8A-4147-A177-3AD203B41FA5}">
                      <a16:colId xmlns:a16="http://schemas.microsoft.com/office/drawing/2014/main" val="1353653279"/>
                    </a:ext>
                  </a:extLst>
                </a:gridCol>
                <a:gridCol w="1617785">
                  <a:extLst>
                    <a:ext uri="{9D8B030D-6E8A-4147-A177-3AD203B41FA5}">
                      <a16:colId xmlns:a16="http://schemas.microsoft.com/office/drawing/2014/main" val="343233537"/>
                    </a:ext>
                  </a:extLst>
                </a:gridCol>
                <a:gridCol w="1624720">
                  <a:extLst>
                    <a:ext uri="{9D8B030D-6E8A-4147-A177-3AD203B41FA5}">
                      <a16:colId xmlns:a16="http://schemas.microsoft.com/office/drawing/2014/main" val="2865935003"/>
                    </a:ext>
                  </a:extLst>
                </a:gridCol>
              </a:tblGrid>
              <a:tr h="380007">
                <a:tc>
                  <a:txBody>
                    <a:bodyPr/>
                    <a:lstStyle/>
                    <a:p>
                      <a:pPr algn="ctr"/>
                      <a:endParaRPr lang="zh-CN" altLang="en-US" sz="1600" b="1" dirty="0">
                        <a:latin typeface="微软雅黑" panose="020B0503020204020204" pitchFamily="34" charset="-122"/>
                        <a:ea typeface="微软雅黑" panose="020B0503020204020204" pitchFamily="34" charset="-122"/>
                      </a:endParaRPr>
                    </a:p>
                  </a:txBody>
                  <a:tcPr/>
                </a:tc>
                <a:tc>
                  <a:txBody>
                    <a:bodyPr/>
                    <a:lstStyle/>
                    <a:p>
                      <a:pPr algn="ctr"/>
                      <a:r>
                        <a:rPr lang="zh-CN" altLang="en-US" sz="1600" b="1" dirty="0">
                          <a:latin typeface="微软雅黑" panose="020B0503020204020204" pitchFamily="34" charset="-122"/>
                          <a:ea typeface="微软雅黑" panose="020B0503020204020204" pitchFamily="34" charset="-122"/>
                        </a:rPr>
                        <a:t>目标移动模式</a:t>
                      </a:r>
                    </a:p>
                  </a:txBody>
                  <a:tcPr/>
                </a:tc>
                <a:tc>
                  <a:txBody>
                    <a:bodyPr/>
                    <a:lstStyle/>
                    <a:p>
                      <a:pPr algn="ctr"/>
                      <a:r>
                        <a:rPr lang="zh-CN" altLang="en-US" sz="1600" b="1" dirty="0">
                          <a:latin typeface="微软雅黑" panose="020B0503020204020204" pitchFamily="34" charset="-122"/>
                          <a:ea typeface="微软雅黑" panose="020B0503020204020204" pitchFamily="34" charset="-122"/>
                        </a:rPr>
                        <a:t>计算效率</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实时性</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latin typeface="微软雅黑" panose="020B0503020204020204" pitchFamily="34" charset="-122"/>
                          <a:ea typeface="微软雅黑" panose="020B0503020204020204" pitchFamily="34" charset="-122"/>
                        </a:rPr>
                        <a:t>避障能力</a:t>
                      </a:r>
                    </a:p>
                  </a:txBody>
                  <a:tcPr/>
                </a:tc>
                <a:tc>
                  <a:txBody>
                    <a:bodyPr/>
                    <a:lstStyle/>
                    <a:p>
                      <a:pPr algn="ctr"/>
                      <a:r>
                        <a:rPr lang="zh-CN" altLang="en-US" sz="1600" b="1" dirty="0">
                          <a:latin typeface="微软雅黑" panose="020B0503020204020204" pitchFamily="34" charset="-122"/>
                          <a:ea typeface="微软雅黑" panose="020B0503020204020204" pitchFamily="34" charset="-122"/>
                        </a:rPr>
                        <a:t>可行性</a:t>
                      </a:r>
                    </a:p>
                  </a:txBody>
                  <a:tcPr/>
                </a:tc>
                <a:extLst>
                  <a:ext uri="{0D108BD9-81ED-4DB2-BD59-A6C34878D82A}">
                    <a16:rowId xmlns:a16="http://schemas.microsoft.com/office/drawing/2014/main" val="660617640"/>
                  </a:ext>
                </a:extLst>
              </a:tr>
              <a:tr h="380007">
                <a:tc>
                  <a:txBody>
                    <a:bodyPr/>
                    <a:lstStyle/>
                    <a:p>
                      <a:pPr algn="ctr"/>
                      <a:r>
                        <a:rPr lang="zh-CN" altLang="en-US" sz="1600" dirty="0">
                          <a:latin typeface="微软雅黑" panose="020B0503020204020204" pitchFamily="34" charset="-122"/>
                          <a:ea typeface="微软雅黑" panose="020B0503020204020204" pitchFamily="34" charset="-122"/>
                        </a:rPr>
                        <a:t>导弹拦截算法</a:t>
                      </a:r>
                      <a:r>
                        <a:rPr lang="en-US" altLang="zh-CN" sz="1600" baseline="30000" dirty="0">
                          <a:latin typeface="微软雅黑" panose="020B0503020204020204" pitchFamily="34" charset="-122"/>
                          <a:ea typeface="微软雅黑" panose="020B0503020204020204" pitchFamily="34" charset="-122"/>
                        </a:rPr>
                        <a:t>[1]</a:t>
                      </a:r>
                      <a:endParaRPr lang="zh-CN" altLang="en-US" sz="1600" baseline="30000" dirty="0">
                        <a:latin typeface="微软雅黑" panose="020B0503020204020204" pitchFamily="34" charset="-122"/>
                        <a:ea typeface="微软雅黑" panose="020B0503020204020204" pitchFamily="34" charset="-122"/>
                      </a:endParaRPr>
                    </a:p>
                  </a:txBody>
                  <a:tcPr/>
                </a:tc>
                <a:tc>
                  <a:txBody>
                    <a:bodyPr/>
                    <a:lstStyle/>
                    <a:p>
                      <a:pPr marL="0" indent="0" algn="ctr">
                        <a:buFont typeface="Wingdings" panose="05000000000000000000" pitchFamily="2" charset="2"/>
                        <a:buNone/>
                      </a:pPr>
                      <a:r>
                        <a:rPr lang="zh-CN" altLang="en-US" sz="1600" dirty="0">
                          <a:latin typeface="微软雅黑" panose="020B0503020204020204" pitchFamily="34" charset="-122"/>
                          <a:ea typeface="微软雅黑" panose="020B0503020204020204" pitchFamily="34" charset="-122"/>
                        </a:rPr>
                        <a:t>目标高速、直线</a:t>
                      </a:r>
                    </a:p>
                  </a:txBody>
                  <a:tcPr/>
                </a:tc>
                <a:tc>
                  <a:txBody>
                    <a:bodyPr/>
                    <a:lstStyle/>
                    <a:p>
                      <a:pPr algn="ctr"/>
                      <a:endParaRPr lang="zh-CN" altLang="en-US" sz="1600" dirty="0">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endParaRPr lang="zh-CN" altLang="en-US" sz="1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999980113"/>
                  </a:ext>
                </a:extLst>
              </a:tr>
              <a:tr h="380007">
                <a:tc>
                  <a:txBody>
                    <a:bodyPr/>
                    <a:lstStyle/>
                    <a:p>
                      <a:pPr algn="ctr"/>
                      <a:r>
                        <a:rPr lang="en-US" altLang="zh-CN" sz="1600" dirty="0">
                          <a:latin typeface="微软雅黑" panose="020B0503020204020204" pitchFamily="34" charset="-122"/>
                          <a:ea typeface="微软雅黑" panose="020B0503020204020204" pitchFamily="34" charset="-122"/>
                        </a:rPr>
                        <a:t>dubins</a:t>
                      </a:r>
                      <a:r>
                        <a:rPr lang="zh-CN" altLang="en-US" sz="1600" dirty="0">
                          <a:latin typeface="微软雅黑" panose="020B0503020204020204" pitchFamily="34" charset="-122"/>
                          <a:ea typeface="微软雅黑" panose="020B0503020204020204" pitchFamily="34" charset="-122"/>
                        </a:rPr>
                        <a:t>规划</a:t>
                      </a:r>
                      <a:r>
                        <a:rPr lang="en-US" altLang="zh-CN" sz="1600" baseline="30000" dirty="0">
                          <a:latin typeface="微软雅黑" panose="020B0503020204020204" pitchFamily="34" charset="-122"/>
                          <a:ea typeface="微软雅黑" panose="020B0503020204020204" pitchFamily="34" charset="-122"/>
                        </a:rPr>
                        <a:t>[2]</a:t>
                      </a:r>
                      <a:endParaRPr lang="zh-CN" altLang="en-US" sz="1600" baseline="30000" dirty="0">
                        <a:latin typeface="微软雅黑" panose="020B0503020204020204" pitchFamily="34" charset="-122"/>
                        <a:ea typeface="微软雅黑" panose="020B0503020204020204" pitchFamily="34" charset="-122"/>
                      </a:endParaRPr>
                    </a:p>
                  </a:txBody>
                  <a:tcPr/>
                </a:tc>
                <a:tc rowSpan="4">
                  <a:txBody>
                    <a:bodyPr/>
                    <a:lstStyle/>
                    <a:p>
                      <a:pPr algn="ctr"/>
                      <a:endParaRPr lang="en-US" altLang="zh-CN" sz="1600" dirty="0">
                        <a:latin typeface="微软雅黑" panose="020B0503020204020204" pitchFamily="34" charset="-122"/>
                        <a:ea typeface="微软雅黑" panose="020B0503020204020204" pitchFamily="34" charset="-122"/>
                      </a:endParaRPr>
                    </a:p>
                    <a:p>
                      <a:pPr algn="l"/>
                      <a:endParaRPr lang="en-US" altLang="zh-CN" sz="1600" dirty="0">
                        <a:latin typeface="微软雅黑" panose="020B0503020204020204" pitchFamily="34" charset="-122"/>
                        <a:ea typeface="微软雅黑" panose="020B0503020204020204" pitchFamily="34" charset="-122"/>
                      </a:endParaRPr>
                    </a:p>
                    <a:p>
                      <a:pPr algn="l"/>
                      <a:r>
                        <a:rPr lang="zh-CN" altLang="en-US" sz="1600" dirty="0">
                          <a:latin typeface="微软雅黑" panose="020B0503020204020204" pitchFamily="34" charset="-122"/>
                          <a:ea typeface="微软雅黑" panose="020B0503020204020204" pitchFamily="34" charset="-122"/>
                        </a:rPr>
                        <a:t>目标低速，轨迹不定</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a:t>
                      </a:r>
                    </a:p>
                  </a:txBody>
                  <a:tcPr/>
                </a:tc>
                <a:tc>
                  <a:txBody>
                    <a:bodyPr/>
                    <a:lstStyle/>
                    <a:p>
                      <a:pPr algn="ctr"/>
                      <a:endParaRPr lang="zh-CN" altLang="en-US" sz="1600" dirty="0">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a:t>
                      </a:r>
                    </a:p>
                  </a:txBody>
                  <a:tcPr/>
                </a:tc>
                <a:extLst>
                  <a:ext uri="{0D108BD9-81ED-4DB2-BD59-A6C34878D82A}">
                    <a16:rowId xmlns:a16="http://schemas.microsoft.com/office/drawing/2014/main" val="2199849422"/>
                  </a:ext>
                </a:extLst>
              </a:tr>
              <a:tr h="380007">
                <a:tc>
                  <a:txBody>
                    <a:bodyPr/>
                    <a:lstStyle/>
                    <a:p>
                      <a:pPr algn="ctr"/>
                      <a:r>
                        <a:rPr lang="zh-CN" altLang="en-US" sz="1600" dirty="0">
                          <a:latin typeface="微软雅黑" panose="020B0503020204020204" pitchFamily="34" charset="-122"/>
                          <a:ea typeface="微软雅黑" panose="020B0503020204020204" pitchFamily="34" charset="-122"/>
                        </a:rPr>
                        <a:t>快速蚁群规划</a:t>
                      </a:r>
                      <a:r>
                        <a:rPr lang="en-US" altLang="zh-CN" sz="1600" baseline="30000" dirty="0">
                          <a:latin typeface="微软雅黑" panose="020B0503020204020204" pitchFamily="34" charset="-122"/>
                          <a:ea typeface="微软雅黑" panose="020B0503020204020204" pitchFamily="34" charset="-122"/>
                        </a:rPr>
                        <a:t>[3]</a:t>
                      </a:r>
                      <a:endParaRPr lang="zh-CN" altLang="en-US" sz="1600" baseline="30000" dirty="0">
                        <a:latin typeface="微软雅黑" panose="020B0503020204020204" pitchFamily="34" charset="-122"/>
                        <a:ea typeface="微软雅黑" panose="020B0503020204020204" pitchFamily="34" charset="-122"/>
                      </a:endParaRPr>
                    </a:p>
                  </a:txBody>
                  <a:tcPr/>
                </a:tc>
                <a:tc vMerge="1">
                  <a:txBody>
                    <a:bodyPr/>
                    <a:lstStyle/>
                    <a:p>
                      <a:endParaRPr lang="zh-CN" altLang="en-US" dirty="0"/>
                    </a:p>
                  </a:txBody>
                  <a:tcPr/>
                </a:tc>
                <a:tc>
                  <a:txBody>
                    <a:bodyPr/>
                    <a:lstStyle/>
                    <a:p>
                      <a:pPr algn="ctr"/>
                      <a:r>
                        <a:rPr lang="zh-CN" altLang="en-US" sz="1600" dirty="0">
                          <a:latin typeface="微软雅黑" panose="020B0503020204020204" pitchFamily="34" charset="-122"/>
                          <a:ea typeface="微软雅黑" panose="020B0503020204020204" pitchFamily="34" charset="-122"/>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a:t>
                      </a:r>
                    </a:p>
                  </a:txBody>
                  <a:tcPr/>
                </a:tc>
                <a:tc>
                  <a:txBody>
                    <a:bodyPr/>
                    <a:lstStyle/>
                    <a:p>
                      <a:pPr algn="ctr"/>
                      <a:endParaRPr lang="zh-CN" altLang="en-US" sz="16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8004307"/>
                  </a:ext>
                </a:extLst>
              </a:tr>
              <a:tr h="380007">
                <a:tc>
                  <a:txBody>
                    <a:bodyPr/>
                    <a:lstStyle/>
                    <a:p>
                      <a:pPr algn="ctr"/>
                      <a:r>
                        <a:rPr lang="zh-CN" altLang="en-US" sz="1600" dirty="0">
                          <a:latin typeface="微软雅黑" panose="020B0503020204020204" pitchFamily="34" charset="-122"/>
                          <a:ea typeface="微软雅黑" panose="020B0503020204020204" pitchFamily="34" charset="-122"/>
                        </a:rPr>
                        <a:t>最优控制</a:t>
                      </a:r>
                      <a:r>
                        <a:rPr lang="en-US" altLang="zh-CN" sz="1600" baseline="30000" dirty="0">
                          <a:latin typeface="微软雅黑" panose="020B0503020204020204" pitchFamily="34" charset="-122"/>
                          <a:ea typeface="微软雅黑" panose="020B0503020204020204" pitchFamily="34" charset="-122"/>
                        </a:rPr>
                        <a:t>[4]</a:t>
                      </a:r>
                      <a:endParaRPr lang="zh-CN" altLang="en-US" sz="1600" baseline="30000" dirty="0">
                        <a:latin typeface="微软雅黑" panose="020B0503020204020204" pitchFamily="34" charset="-122"/>
                        <a:ea typeface="微软雅黑" panose="020B0503020204020204" pitchFamily="34" charset="-122"/>
                      </a:endParaRPr>
                    </a:p>
                  </a:txBody>
                  <a:tcPr/>
                </a:tc>
                <a:tc vMerge="1">
                  <a:txBody>
                    <a:bodyPr/>
                    <a:lstStyle/>
                    <a:p>
                      <a:endParaRPr lang="zh-CN" altLang="en-US" dirty="0"/>
                    </a:p>
                  </a:txBody>
                  <a:tcPr/>
                </a:tc>
                <a:tc>
                  <a:txBody>
                    <a:bodyPr/>
                    <a:lstStyle/>
                    <a:p>
                      <a:pPr algn="ct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endParaRPr lang="zh-CN" altLang="en-US" sz="1600" dirty="0">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a:t>
                      </a:r>
                    </a:p>
                  </a:txBody>
                  <a:tcPr/>
                </a:tc>
                <a:extLst>
                  <a:ext uri="{0D108BD9-81ED-4DB2-BD59-A6C34878D82A}">
                    <a16:rowId xmlns:a16="http://schemas.microsoft.com/office/drawing/2014/main" val="1218729354"/>
                  </a:ext>
                </a:extLst>
              </a:tr>
              <a:tr h="380007">
                <a:tc>
                  <a:txBody>
                    <a:bodyPr/>
                    <a:lstStyle/>
                    <a:p>
                      <a:pPr algn="ctr"/>
                      <a:r>
                        <a:rPr lang="zh-CN" altLang="en-US" sz="1600" dirty="0">
                          <a:latin typeface="微软雅黑" panose="020B0503020204020204" pitchFamily="34" charset="-122"/>
                          <a:ea typeface="微软雅黑" panose="020B0503020204020204" pitchFamily="34" charset="-122"/>
                        </a:rPr>
                        <a:t>神经网络端到端</a:t>
                      </a:r>
                      <a:r>
                        <a:rPr lang="en-US" altLang="zh-CN" sz="1600" baseline="30000" dirty="0">
                          <a:latin typeface="微软雅黑" panose="020B0503020204020204" pitchFamily="34" charset="-122"/>
                          <a:ea typeface="微软雅黑" panose="020B0503020204020204" pitchFamily="34" charset="-122"/>
                        </a:rPr>
                        <a:t>[5]</a:t>
                      </a:r>
                      <a:endParaRPr lang="zh-CN" altLang="en-US" sz="1600" baseline="30000" dirty="0">
                        <a:latin typeface="微软雅黑" panose="020B0503020204020204" pitchFamily="34" charset="-122"/>
                        <a:ea typeface="微软雅黑" panose="020B0503020204020204" pitchFamily="34" charset="-122"/>
                      </a:endParaRPr>
                    </a:p>
                  </a:txBody>
                  <a:tcPr/>
                </a:tc>
                <a:tc vMerge="1">
                  <a:txBody>
                    <a:bodyPr/>
                    <a:lstStyle/>
                    <a:p>
                      <a:endParaRPr lang="zh-CN" altLang="en-US" dirty="0"/>
                    </a:p>
                  </a:txBody>
                  <a:tcPr/>
                </a:tc>
                <a:tc>
                  <a:txBody>
                    <a:bodyPr/>
                    <a:lstStyle/>
                    <a:p>
                      <a:pPr algn="ctr"/>
                      <a:endParaRPr lang="zh-CN" altLang="en-US" sz="1600">
                        <a:latin typeface="微软雅黑" panose="020B0503020204020204" pitchFamily="34" charset="-122"/>
                        <a:ea typeface="微软雅黑"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rPr>
                        <a:t>√</a:t>
                      </a:r>
                    </a:p>
                  </a:txBody>
                  <a:tcPr/>
                </a:tc>
                <a:extLst>
                  <a:ext uri="{0D108BD9-81ED-4DB2-BD59-A6C34878D82A}">
                    <a16:rowId xmlns:a16="http://schemas.microsoft.com/office/drawing/2014/main" val="1213049885"/>
                  </a:ext>
                </a:extLst>
              </a:tr>
            </a:tbl>
          </a:graphicData>
        </a:graphic>
      </p:graphicFrame>
    </p:spTree>
    <p:extLst>
      <p:ext uri="{BB962C8B-B14F-4D97-AF65-F5344CB8AC3E}">
        <p14:creationId xmlns:p14="http://schemas.microsoft.com/office/powerpoint/2010/main" val="989578761"/>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4</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2236510"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项目简介</a:t>
            </a:r>
          </a:p>
        </p:txBody>
      </p:sp>
      <p:sp>
        <p:nvSpPr>
          <p:cNvPr id="10" name="文本框 9">
            <a:extLst>
              <a:ext uri="{FF2B5EF4-FFF2-40B4-BE49-F238E27FC236}">
                <a16:creationId xmlns:a16="http://schemas.microsoft.com/office/drawing/2014/main" id="{0ACDEE45-F988-48C7-B14F-3DB2546A2905}"/>
              </a:ext>
            </a:extLst>
          </p:cNvPr>
          <p:cNvSpPr txBox="1"/>
          <p:nvPr/>
        </p:nvSpPr>
        <p:spPr>
          <a:xfrm>
            <a:off x="1270214" y="1529922"/>
            <a:ext cx="5109091"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基于数据驱动的移动目标预测与拦截</a:t>
            </a:r>
          </a:p>
        </p:txBody>
      </p:sp>
      <p:sp>
        <p:nvSpPr>
          <p:cNvPr id="11" name="文本框 10">
            <a:extLst>
              <a:ext uri="{FF2B5EF4-FFF2-40B4-BE49-F238E27FC236}">
                <a16:creationId xmlns:a16="http://schemas.microsoft.com/office/drawing/2014/main" id="{EBC8BAC7-D489-487A-8B02-6FCED2BC263A}"/>
              </a:ext>
            </a:extLst>
          </p:cNvPr>
          <p:cNvSpPr txBox="1"/>
          <p:nvPr/>
        </p:nvSpPr>
        <p:spPr>
          <a:xfrm>
            <a:off x="1270214" y="2163314"/>
            <a:ext cx="8515473" cy="3782895"/>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任务目标</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       控制智能体（智能小车）对移动目标进行拦截</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环境中可能存在</a:t>
            </a:r>
            <a:r>
              <a:rPr lang="zh-CN" altLang="en-US" b="1" dirty="0">
                <a:solidFill>
                  <a:srgbClr val="7030A0"/>
                </a:solidFill>
                <a:latin typeface="微软雅黑" panose="020B0503020204020204" pitchFamily="34" charset="-122"/>
                <a:ea typeface="微软雅黑" panose="020B0503020204020204" pitchFamily="34" charset="-122"/>
              </a:rPr>
              <a:t>障碍物</a:t>
            </a:r>
            <a:r>
              <a:rPr lang="zh-CN" altLang="en-US" dirty="0">
                <a:latin typeface="微软雅黑" panose="020B0503020204020204" pitchFamily="34" charset="-122"/>
                <a:ea typeface="微软雅黑" panose="020B0503020204020204" pitchFamily="34" charset="-122"/>
              </a:rPr>
              <a:t>，考虑车辆的运动学特性，保证拦截轨迹的</a:t>
            </a:r>
            <a:r>
              <a:rPr lang="zh-CN" altLang="en-US" b="1" dirty="0">
                <a:solidFill>
                  <a:srgbClr val="7030A0"/>
                </a:solidFill>
                <a:latin typeface="微软雅黑" panose="020B0503020204020204" pitchFamily="34" charset="-122"/>
                <a:ea typeface="微软雅黑" panose="020B0503020204020204" pitchFamily="34" charset="-122"/>
              </a:rPr>
              <a:t>可行性</a:t>
            </a:r>
            <a:endParaRPr lang="en-US" altLang="zh-CN" dirty="0">
              <a:solidFill>
                <a:srgbClr val="7030A0"/>
              </a:solidFill>
              <a:latin typeface="微软雅黑" panose="020B0503020204020204" pitchFamily="34" charset="-122"/>
              <a:ea typeface="微软雅黑" panose="020B0503020204020204" pitchFamily="34" charset="-122"/>
            </a:endParaRPr>
          </a:p>
          <a:p>
            <a:pPr>
              <a:lnSpc>
                <a:spcPct val="150000"/>
              </a:lnSpc>
            </a:pP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基于数据的预测</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移动目标的系统输入未知，目标内部控制策略未知（前提）</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观测移动目标，获取一段时间内的位置坐标，基于历史数据进行</a:t>
            </a:r>
            <a:r>
              <a:rPr lang="zh-CN" altLang="en-US" b="1" dirty="0">
                <a:solidFill>
                  <a:srgbClr val="7030A0"/>
                </a:solidFill>
                <a:latin typeface="微软雅黑" panose="020B0503020204020204" pitchFamily="34" charset="-122"/>
                <a:ea typeface="微软雅黑" panose="020B0503020204020204" pitchFamily="34" charset="-122"/>
              </a:rPr>
              <a:t>在线</a:t>
            </a:r>
            <a:r>
              <a:rPr lang="zh-CN" altLang="en-US" dirty="0">
                <a:latin typeface="微软雅黑" panose="020B0503020204020204" pitchFamily="34" charset="-122"/>
                <a:ea typeface="微软雅黑" panose="020B0503020204020204" pitchFamily="34" charset="-122"/>
              </a:rPr>
              <a:t>轨迹预测</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实验环境：</a:t>
            </a:r>
            <a:r>
              <a:rPr lang="en-US" altLang="zh-CN" dirty="0">
                <a:latin typeface="微软雅黑" panose="020B0503020204020204" pitchFamily="34" charset="-122"/>
                <a:ea typeface="微软雅黑" panose="020B0503020204020204" pitchFamily="34" charset="-122"/>
              </a:rPr>
              <a:t>ROS + Gazebo</a:t>
            </a:r>
            <a:r>
              <a:rPr lang="zh-CN" altLang="en-US" dirty="0">
                <a:latin typeface="微软雅黑" panose="020B0503020204020204" pitchFamily="34" charset="-122"/>
                <a:ea typeface="微软雅黑" panose="020B0503020204020204" pitchFamily="34" charset="-122"/>
              </a:rPr>
              <a:t>搭建的仿真环境</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0224785"/>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5</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2236510"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项目框架</a:t>
            </a:r>
          </a:p>
        </p:txBody>
      </p:sp>
      <p:grpSp>
        <p:nvGrpSpPr>
          <p:cNvPr id="58" name="组合 57">
            <a:extLst>
              <a:ext uri="{FF2B5EF4-FFF2-40B4-BE49-F238E27FC236}">
                <a16:creationId xmlns:a16="http://schemas.microsoft.com/office/drawing/2014/main" id="{676108B2-7B20-48CE-8F59-C3FED23B0085}"/>
              </a:ext>
            </a:extLst>
          </p:cNvPr>
          <p:cNvGrpSpPr/>
          <p:nvPr/>
        </p:nvGrpSpPr>
        <p:grpSpPr>
          <a:xfrm>
            <a:off x="1746930" y="4453263"/>
            <a:ext cx="8988428" cy="1973426"/>
            <a:chOff x="1109649" y="3657896"/>
            <a:chExt cx="8988428" cy="1973426"/>
          </a:xfrm>
        </p:grpSpPr>
        <p:sp>
          <p:nvSpPr>
            <p:cNvPr id="59" name="文本框 58">
              <a:extLst>
                <a:ext uri="{FF2B5EF4-FFF2-40B4-BE49-F238E27FC236}">
                  <a16:creationId xmlns:a16="http://schemas.microsoft.com/office/drawing/2014/main" id="{BFFA25EB-A12B-45EE-B9D7-05B43BD39886}"/>
                </a:ext>
              </a:extLst>
            </p:cNvPr>
            <p:cNvSpPr txBox="1"/>
            <p:nvPr/>
          </p:nvSpPr>
          <p:spPr>
            <a:xfrm>
              <a:off x="2302264" y="4173677"/>
              <a:ext cx="63103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Step2: </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根据观测得到的历史数据，预测未来轨迹</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0" name="文本框 59">
              <a:extLst>
                <a:ext uri="{FF2B5EF4-FFF2-40B4-BE49-F238E27FC236}">
                  <a16:creationId xmlns:a16="http://schemas.microsoft.com/office/drawing/2014/main" id="{7ADB436F-D681-4567-A7F8-E99B4E8EC71A}"/>
                </a:ext>
              </a:extLst>
            </p:cNvPr>
            <p:cNvSpPr txBox="1"/>
            <p:nvPr/>
          </p:nvSpPr>
          <p:spPr>
            <a:xfrm>
              <a:off x="2302264" y="3657896"/>
              <a:ext cx="739625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Step1: </a:t>
              </a:r>
              <a:r>
                <a:rPr lang="zh-CN" altLang="en-US" dirty="0">
                  <a:latin typeface="微软雅黑" panose="020B0503020204020204" pitchFamily="34" charset="-122"/>
                  <a:ea typeface="微软雅黑" panose="020B0503020204020204" pitchFamily="34" charset="-122"/>
                </a:rPr>
                <a:t>传感器发现目标，</a:t>
              </a:r>
              <a:r>
                <a:rPr lang="zh-CN" altLang="en-US" dirty="0">
                  <a:solidFill>
                    <a:srgbClr val="000000"/>
                  </a:solidFill>
                  <a:latin typeface="微软雅黑" panose="020B0503020204020204" pitchFamily="34" charset="-122"/>
                  <a:ea typeface="微软雅黑" panose="020B0503020204020204" pitchFamily="34" charset="-122"/>
                </a:rPr>
                <a:t>观测记录其一段时间内的轨迹</a:t>
              </a:r>
              <a:r>
                <a:rPr lang="zh-CN" altLang="en-US" dirty="0">
                  <a:latin typeface="微软雅黑" panose="020B0503020204020204" pitchFamily="34" charset="-122"/>
                  <a:ea typeface="微软雅黑" panose="020B0503020204020204" pitchFamily="34" charset="-122"/>
                </a:rPr>
                <a:t>；获取自身位置</a:t>
              </a:r>
            </a:p>
          </p:txBody>
        </p:sp>
        <p:sp>
          <p:nvSpPr>
            <p:cNvPr id="61" name="文本框 60">
              <a:extLst>
                <a:ext uri="{FF2B5EF4-FFF2-40B4-BE49-F238E27FC236}">
                  <a16:creationId xmlns:a16="http://schemas.microsoft.com/office/drawing/2014/main" id="{3B93E27F-AFAA-45CA-9F8F-CED7F00B3688}"/>
                </a:ext>
              </a:extLst>
            </p:cNvPr>
            <p:cNvSpPr txBox="1"/>
            <p:nvPr/>
          </p:nvSpPr>
          <p:spPr>
            <a:xfrm>
              <a:off x="2302263" y="4737618"/>
              <a:ext cx="779581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Step3:</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lang="zh-CN" altLang="en-US" dirty="0">
                  <a:solidFill>
                    <a:srgbClr val="000000"/>
                  </a:solidFill>
                  <a:latin typeface="微软雅黑" panose="020B0503020204020204" pitchFamily="34" charset="-122"/>
                  <a:ea typeface="微软雅黑" panose="020B0503020204020204" pitchFamily="34" charset="-122"/>
                </a:rPr>
                <a:t>选择合适的拦截点；</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进行轨迹规划，输出航迹点、速度</a:t>
              </a:r>
              <a:r>
                <a:rPr lang="zh-CN" altLang="en-US" dirty="0">
                  <a:solidFill>
                    <a:srgbClr val="000000"/>
                  </a:solidFill>
                  <a:latin typeface="微软雅黑" panose="020B0503020204020204" pitchFamily="34" charset="-122"/>
                  <a:ea typeface="微软雅黑" panose="020B0503020204020204" pitchFamily="34" charset="-122"/>
                </a:rPr>
                <a:t>、</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加速度信息</a:t>
              </a:r>
            </a:p>
          </p:txBody>
        </p:sp>
        <p:sp>
          <p:nvSpPr>
            <p:cNvPr id="62" name="文本框 61">
              <a:extLst>
                <a:ext uri="{FF2B5EF4-FFF2-40B4-BE49-F238E27FC236}">
                  <a16:creationId xmlns:a16="http://schemas.microsoft.com/office/drawing/2014/main" id="{A4735EB0-6CF5-4978-8664-EC635AED6F9C}"/>
                </a:ext>
              </a:extLst>
            </p:cNvPr>
            <p:cNvSpPr txBox="1"/>
            <p:nvPr/>
          </p:nvSpPr>
          <p:spPr>
            <a:xfrm>
              <a:off x="2308769" y="5261990"/>
              <a:ext cx="657375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Step4:</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底层控制器控制车身</a:t>
              </a:r>
              <a:r>
                <a:rPr lang="zh-CN" altLang="en-US" dirty="0">
                  <a:solidFill>
                    <a:srgbClr val="000000"/>
                  </a:solidFill>
                  <a:latin typeface="微软雅黑" panose="020B0503020204020204" pitchFamily="34" charset="-122"/>
                  <a:ea typeface="微软雅黑" panose="020B0503020204020204" pitchFamily="34" charset="-122"/>
                </a:rPr>
                <a:t>跟随</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航迹点（</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pid + pure pursuit</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p>
          </p:txBody>
        </p:sp>
        <p:sp>
          <p:nvSpPr>
            <p:cNvPr id="63" name="文本框 62">
              <a:extLst>
                <a:ext uri="{FF2B5EF4-FFF2-40B4-BE49-F238E27FC236}">
                  <a16:creationId xmlns:a16="http://schemas.microsoft.com/office/drawing/2014/main" id="{74B8515F-CA3F-4B73-B06B-B5842485FDEA}"/>
                </a:ext>
              </a:extLst>
            </p:cNvPr>
            <p:cNvSpPr txBox="1"/>
            <p:nvPr/>
          </p:nvSpPr>
          <p:spPr>
            <a:xfrm>
              <a:off x="1388798" y="3673341"/>
              <a:ext cx="661223" cy="369332"/>
            </a:xfrm>
            <a:prstGeom prst="rect">
              <a:avLst/>
            </a:prstGeom>
            <a:noFill/>
          </p:spPr>
          <p:txBody>
            <a:bodyPr wrap="square">
              <a:spAutoFit/>
            </a:bodyPr>
            <a:lstStyle/>
            <a:p>
              <a:r>
                <a:rPr kumimoji="0" lang="zh-CN" altLang="en-US" sz="18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rPr>
                <a:t>感知</a:t>
              </a:r>
              <a:endParaRPr lang="zh-CN" altLang="en-US" dirty="0">
                <a:solidFill>
                  <a:srgbClr val="7030A0"/>
                </a:solidFill>
              </a:endParaRPr>
            </a:p>
          </p:txBody>
        </p:sp>
        <p:sp>
          <p:nvSpPr>
            <p:cNvPr id="64" name="文本框 63">
              <a:extLst>
                <a:ext uri="{FF2B5EF4-FFF2-40B4-BE49-F238E27FC236}">
                  <a16:creationId xmlns:a16="http://schemas.microsoft.com/office/drawing/2014/main" id="{90F31058-BC66-49B9-A666-A2BF35811637}"/>
                </a:ext>
              </a:extLst>
            </p:cNvPr>
            <p:cNvSpPr txBox="1"/>
            <p:nvPr/>
          </p:nvSpPr>
          <p:spPr>
            <a:xfrm>
              <a:off x="1421605" y="5261990"/>
              <a:ext cx="66436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控制</a:t>
              </a:r>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5" name="文本框 64">
              <a:extLst>
                <a:ext uri="{FF2B5EF4-FFF2-40B4-BE49-F238E27FC236}">
                  <a16:creationId xmlns:a16="http://schemas.microsoft.com/office/drawing/2014/main" id="{7E4C73AA-C39E-4C7B-8F2E-57CE27A22A1C}"/>
                </a:ext>
              </a:extLst>
            </p:cNvPr>
            <p:cNvSpPr txBox="1"/>
            <p:nvPr/>
          </p:nvSpPr>
          <p:spPr>
            <a:xfrm>
              <a:off x="1388799" y="4173677"/>
              <a:ext cx="661223"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18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预测</a:t>
              </a:r>
              <a:endParaRPr kumimoji="0" lang="zh-CN" altLang="en-US" sz="1800" b="0" i="0" u="none" strike="noStrike" kern="1200" cap="none" spc="0" normalizeH="0" baseline="0" noProof="0" dirty="0">
                <a:ln>
                  <a:noFill/>
                </a:ln>
                <a:solidFill>
                  <a:srgbClr val="7030A0"/>
                </a:solidFill>
                <a:effectLst/>
                <a:uLnTx/>
                <a:uFillTx/>
                <a:latin typeface="Arial"/>
                <a:cs typeface="+mn-cs"/>
              </a:endParaRPr>
            </a:p>
          </p:txBody>
        </p:sp>
        <p:sp>
          <p:nvSpPr>
            <p:cNvPr id="66" name="文本框 65">
              <a:extLst>
                <a:ext uri="{FF2B5EF4-FFF2-40B4-BE49-F238E27FC236}">
                  <a16:creationId xmlns:a16="http://schemas.microsoft.com/office/drawing/2014/main" id="{9EAECBA6-2964-4977-81F4-494BD3B4945D}"/>
                </a:ext>
              </a:extLst>
            </p:cNvPr>
            <p:cNvSpPr txBox="1"/>
            <p:nvPr/>
          </p:nvSpPr>
          <p:spPr>
            <a:xfrm>
              <a:off x="1109649" y="4733217"/>
              <a:ext cx="12195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决策</a:t>
              </a:r>
              <a:r>
                <a:rPr lang="en-US" altLang="zh-CN" b="1" dirty="0">
                  <a:solidFill>
                    <a:srgbClr val="7030A0"/>
                  </a:solidFill>
                  <a:latin typeface="微软雅黑" panose="020B0503020204020204" pitchFamily="34" charset="-122"/>
                  <a:ea typeface="微软雅黑" panose="020B0503020204020204" pitchFamily="34" charset="-122"/>
                </a:rPr>
                <a:t>/</a:t>
              </a:r>
              <a:r>
                <a:rPr lang="zh-CN" altLang="en-US" b="1" dirty="0">
                  <a:solidFill>
                    <a:srgbClr val="7030A0"/>
                  </a:solidFill>
                  <a:latin typeface="微软雅黑" panose="020B0503020204020204" pitchFamily="34" charset="-122"/>
                  <a:ea typeface="微软雅黑" panose="020B0503020204020204" pitchFamily="34" charset="-122"/>
                </a:rPr>
                <a:t>规划</a:t>
              </a:r>
              <a:endParaRPr kumimoji="0" lang="zh-CN" altLang="en-US" sz="1800" b="0" i="0" u="none" strike="noStrike" kern="1200" cap="none" spc="0" normalizeH="0" baseline="0" noProof="0" dirty="0">
                <a:ln>
                  <a:noFill/>
                </a:ln>
                <a:solidFill>
                  <a:srgbClr val="7030A0"/>
                </a:solidFill>
                <a:effectLst/>
                <a:uLnTx/>
                <a:uFillTx/>
                <a:latin typeface="Arial"/>
              </a:endParaRPr>
            </a:p>
          </p:txBody>
        </p:sp>
      </p:grpSp>
      <p:pic>
        <p:nvPicPr>
          <p:cNvPr id="67" name="图片 66">
            <a:extLst>
              <a:ext uri="{FF2B5EF4-FFF2-40B4-BE49-F238E27FC236}">
                <a16:creationId xmlns:a16="http://schemas.microsoft.com/office/drawing/2014/main" id="{3D8E7492-73FB-4CAE-BBE1-EB7C5C2CB958}"/>
              </a:ext>
            </a:extLst>
          </p:cNvPr>
          <p:cNvPicPr/>
          <p:nvPr/>
        </p:nvPicPr>
        <p:blipFill>
          <a:blip r:embed="rId4">
            <a:clrChange>
              <a:clrFrom>
                <a:srgbClr val="FFFFFF"/>
              </a:clrFrom>
              <a:clrTo>
                <a:srgbClr val="FFFFFF">
                  <a:alpha val="0"/>
                </a:srgbClr>
              </a:clrTo>
            </a:clrChange>
          </a:blip>
          <a:stretch>
            <a:fillRect/>
          </a:stretch>
        </p:blipFill>
        <p:spPr>
          <a:xfrm>
            <a:off x="2012010" y="1530014"/>
            <a:ext cx="8458269" cy="2616128"/>
          </a:xfrm>
          <a:prstGeom prst="rect">
            <a:avLst/>
          </a:prstGeom>
        </p:spPr>
      </p:pic>
      <p:sp>
        <p:nvSpPr>
          <p:cNvPr id="4" name="矩形 3">
            <a:extLst>
              <a:ext uri="{FF2B5EF4-FFF2-40B4-BE49-F238E27FC236}">
                <a16:creationId xmlns:a16="http://schemas.microsoft.com/office/drawing/2014/main" id="{F3220738-D943-4AF6-B2CC-8651CAB9BC09}"/>
              </a:ext>
            </a:extLst>
          </p:cNvPr>
          <p:cNvSpPr/>
          <p:nvPr/>
        </p:nvSpPr>
        <p:spPr>
          <a:xfrm>
            <a:off x="3808325" y="2682910"/>
            <a:ext cx="5154805" cy="1463232"/>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186F0E7B-0EB6-4D8A-8EE2-BAD19F332975}"/>
              </a:ext>
            </a:extLst>
          </p:cNvPr>
          <p:cNvSpPr/>
          <p:nvPr/>
        </p:nvSpPr>
        <p:spPr>
          <a:xfrm>
            <a:off x="2012010" y="1461051"/>
            <a:ext cx="3675357" cy="976779"/>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F07C05E1-12F5-404D-B110-7025BBA3A385}"/>
              </a:ext>
            </a:extLst>
          </p:cNvPr>
          <p:cNvSpPr txBox="1"/>
          <p:nvPr/>
        </p:nvSpPr>
        <p:spPr>
          <a:xfrm>
            <a:off x="8610600" y="3755081"/>
            <a:ext cx="327334"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D36EC8A8-EFC8-4905-B7B7-2F2092C1F3A0}"/>
              </a:ext>
            </a:extLst>
          </p:cNvPr>
          <p:cNvSpPr txBox="1"/>
          <p:nvPr/>
        </p:nvSpPr>
        <p:spPr>
          <a:xfrm>
            <a:off x="3098126" y="2956813"/>
            <a:ext cx="327334"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1A86FD00-647F-44A7-82E7-799B2ECDC4D5}"/>
              </a:ext>
            </a:extLst>
          </p:cNvPr>
          <p:cNvSpPr txBox="1"/>
          <p:nvPr/>
        </p:nvSpPr>
        <p:spPr>
          <a:xfrm>
            <a:off x="3706117" y="2042394"/>
            <a:ext cx="327334"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FD55E58C-1E3D-4825-A688-0194A6CC0899}"/>
              </a:ext>
            </a:extLst>
          </p:cNvPr>
          <p:cNvSpPr txBox="1"/>
          <p:nvPr/>
        </p:nvSpPr>
        <p:spPr>
          <a:xfrm>
            <a:off x="7648110" y="1963885"/>
            <a:ext cx="327334"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8637203"/>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6</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2236510"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感知模块</a:t>
            </a:r>
          </a:p>
        </p:txBody>
      </p:sp>
      <p:sp>
        <p:nvSpPr>
          <p:cNvPr id="4" name="文本框 3">
            <a:extLst>
              <a:ext uri="{FF2B5EF4-FFF2-40B4-BE49-F238E27FC236}">
                <a16:creationId xmlns:a16="http://schemas.microsoft.com/office/drawing/2014/main" id="{952AD555-541E-492D-B026-D7537294FCFF}"/>
              </a:ext>
            </a:extLst>
          </p:cNvPr>
          <p:cNvSpPr txBox="1"/>
          <p:nvPr/>
        </p:nvSpPr>
        <p:spPr>
          <a:xfrm>
            <a:off x="1223045" y="1948627"/>
            <a:ext cx="7455887" cy="369332"/>
          </a:xfrm>
          <a:prstGeom prst="rect">
            <a:avLst/>
          </a:prstGeom>
          <a:noFill/>
        </p:spPr>
        <p:txBody>
          <a:bodyPr wrap="none" rtlCol="0">
            <a:spAutoFit/>
          </a:bodyPr>
          <a:lstStyle/>
          <a:p>
            <a:pPr marL="342900" indent="-34290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现实环境</a:t>
            </a:r>
            <a:r>
              <a:rPr lang="zh-CN" altLang="en-US" dirty="0">
                <a:latin typeface="微软雅黑" panose="020B0503020204020204" pitchFamily="34" charset="-122"/>
                <a:ea typeface="微软雅黑" panose="020B0503020204020204" pitchFamily="34" charset="-122"/>
              </a:rPr>
              <a:t>观测可能存在高斯误差，尝试使用</a:t>
            </a:r>
            <a:r>
              <a:rPr lang="zh-CN" altLang="en-US" b="1" dirty="0">
                <a:latin typeface="微软雅黑" panose="020B0503020204020204" pitchFamily="34" charset="-122"/>
                <a:ea typeface="微软雅黑" panose="020B0503020204020204" pitchFamily="34" charset="-122"/>
              </a:rPr>
              <a:t>卡尔曼滤波</a:t>
            </a:r>
            <a:r>
              <a:rPr lang="zh-CN" altLang="en-US" dirty="0">
                <a:latin typeface="微软雅黑" panose="020B0503020204020204" pitchFamily="34" charset="-122"/>
                <a:ea typeface="微软雅黑" panose="020B0503020204020204" pitchFamily="34" charset="-122"/>
              </a:rPr>
              <a:t>提高数据精度</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42F8C60-024E-4D70-853D-CF8E45F76830}"/>
                  </a:ext>
                </a:extLst>
              </p:cNvPr>
              <p:cNvSpPr txBox="1"/>
              <p:nvPr/>
            </p:nvSpPr>
            <p:spPr>
              <a:xfrm>
                <a:off x="1573922" y="2523134"/>
                <a:ext cx="3954609" cy="3092129"/>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预测：</a:t>
                </a:r>
                <a:endParaRPr lang="en-US" altLang="zh-CN"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𝑘</m:t>
                          </m:r>
                        </m:sub>
                        <m:sup>
                          <m:r>
                            <a:rPr lang="en-US" altLang="zh-CN" sz="2000" b="0" i="1" smtClean="0">
                              <a:latin typeface="Cambria Math" panose="02040503050406030204" pitchFamily="18" charset="0"/>
                            </a:rPr>
                            <m:t>−</m:t>
                          </m:r>
                        </m:sup>
                      </m:sSub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sub>
                      </m:sSub>
                    </m:oMath>
                  </m:oMathPara>
                </a14:m>
                <a:endParaRPr lang="en-US" altLang="zh-CN" sz="20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sz="2000" b="0" i="1" dirty="0" smtClean="0">
                              <a:latin typeface="Cambria Math" panose="02040503050406030204" pitchFamily="18" charset="0"/>
                            </a:rPr>
                          </m:ctrlPr>
                        </m:sSubSupPr>
                        <m:e>
                          <m:r>
                            <a:rPr lang="en-US" altLang="zh-CN" sz="2000" b="0" i="1" dirty="0" smtClean="0">
                              <a:latin typeface="Cambria Math" panose="02040503050406030204" pitchFamily="18" charset="0"/>
                            </a:rPr>
                            <m:t>𝑃</m:t>
                          </m:r>
                        </m:e>
                        <m:sub>
                          <m:r>
                            <a:rPr lang="en-US" altLang="zh-CN" sz="2000" b="0" i="1" dirty="0" smtClean="0">
                              <a:latin typeface="Cambria Math" panose="02040503050406030204" pitchFamily="18" charset="0"/>
                            </a:rPr>
                            <m:t>𝑘</m:t>
                          </m:r>
                        </m:sub>
                        <m:sup>
                          <m:r>
                            <a:rPr lang="en-US" altLang="zh-CN" sz="2000" b="0" i="1" dirty="0" smtClean="0">
                              <a:latin typeface="Cambria Math" panose="02040503050406030204" pitchFamily="18" charset="0"/>
                            </a:rPr>
                            <m:t>−</m:t>
                          </m:r>
                        </m:sup>
                      </m:sSubSup>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𝐴</m:t>
                          </m:r>
                        </m:e>
                        <m:sub>
                          <m:r>
                            <a:rPr lang="en-US" altLang="zh-CN" sz="2000" b="0" i="1" dirty="0" smtClean="0">
                              <a:latin typeface="Cambria Math" panose="02040503050406030204" pitchFamily="18" charset="0"/>
                            </a:rPr>
                            <m:t>𝑘</m:t>
                          </m:r>
                          <m:r>
                            <a:rPr lang="en-US" altLang="zh-CN" sz="2000" b="0" i="1" dirty="0" smtClean="0">
                              <a:latin typeface="Cambria Math" panose="02040503050406030204" pitchFamily="18" charset="0"/>
                            </a:rPr>
                            <m:t>−1</m:t>
                          </m:r>
                        </m:sub>
                      </m:sSub>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𝑃</m:t>
                          </m:r>
                        </m:e>
                        <m:sub>
                          <m:r>
                            <a:rPr lang="en-US" altLang="zh-CN" sz="2000" b="0" i="1" dirty="0" smtClean="0">
                              <a:latin typeface="Cambria Math" panose="02040503050406030204" pitchFamily="18" charset="0"/>
                            </a:rPr>
                            <m:t>𝑘</m:t>
                          </m:r>
                          <m:r>
                            <a:rPr lang="en-US" altLang="zh-CN" sz="2000" b="0" i="1" dirty="0" smtClean="0">
                              <a:latin typeface="Cambria Math" panose="02040503050406030204" pitchFamily="18" charset="0"/>
                            </a:rPr>
                            <m:t>−1</m:t>
                          </m:r>
                        </m:sub>
                      </m:sSub>
                      <m:sSubSup>
                        <m:sSubSupPr>
                          <m:ctrlPr>
                            <a:rPr lang="en-US" altLang="zh-CN" sz="2000" b="0" i="1" dirty="0" smtClean="0">
                              <a:latin typeface="Cambria Math" panose="02040503050406030204" pitchFamily="18" charset="0"/>
                            </a:rPr>
                          </m:ctrlPr>
                        </m:sSubSupPr>
                        <m:e>
                          <m:r>
                            <a:rPr lang="en-US" altLang="zh-CN" sz="2000" b="0" i="1" dirty="0" smtClean="0">
                              <a:latin typeface="Cambria Math" panose="02040503050406030204" pitchFamily="18" charset="0"/>
                            </a:rPr>
                            <m:t>𝐴</m:t>
                          </m:r>
                        </m:e>
                        <m:sub>
                          <m:r>
                            <a:rPr lang="en-US" altLang="zh-CN" sz="2000" b="0" i="1" dirty="0" smtClean="0">
                              <a:latin typeface="Cambria Math" panose="02040503050406030204" pitchFamily="18" charset="0"/>
                            </a:rPr>
                            <m:t>𝑘</m:t>
                          </m:r>
                          <m:r>
                            <a:rPr lang="en-US" altLang="zh-CN" sz="2000" b="0" i="1" dirty="0" smtClean="0">
                              <a:latin typeface="Cambria Math" panose="02040503050406030204" pitchFamily="18" charset="0"/>
                            </a:rPr>
                            <m:t>−1</m:t>
                          </m:r>
                        </m:sub>
                        <m:sup>
                          <m:r>
                            <a:rPr lang="en-US" altLang="zh-CN" sz="2000" b="0" i="1" dirty="0" smtClean="0">
                              <a:latin typeface="Cambria Math" panose="02040503050406030204" pitchFamily="18" charset="0"/>
                            </a:rPr>
                            <m:t>𝑇</m:t>
                          </m:r>
                        </m:sup>
                      </m:sSubSup>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𝑄</m:t>
                          </m:r>
                        </m:e>
                        <m:sub>
                          <m:r>
                            <a:rPr lang="en-US" altLang="zh-CN" sz="2000" b="0" i="1" dirty="0" smtClean="0">
                              <a:latin typeface="Cambria Math" panose="02040503050406030204" pitchFamily="18" charset="0"/>
                            </a:rPr>
                            <m:t>𝑘</m:t>
                          </m:r>
                          <m:r>
                            <a:rPr lang="en-US" altLang="zh-CN" sz="2000" b="0" i="1" dirty="0" smtClean="0">
                              <a:latin typeface="Cambria Math" panose="02040503050406030204" pitchFamily="18" charset="0"/>
                            </a:rPr>
                            <m:t>−1</m:t>
                          </m:r>
                        </m:sub>
                      </m:sSub>
                    </m:oMath>
                  </m:oMathPara>
                </a14:m>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更新：</a:t>
                </a:r>
                <a:endParaRPr lang="en-US" altLang="zh-CN"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𝑃</m:t>
                          </m:r>
                        </m:e>
                        <m:sub>
                          <m:r>
                            <a:rPr lang="en-US" altLang="zh-CN" sz="2000" b="0" i="1" smtClean="0">
                              <a:latin typeface="Cambria Math" panose="02040503050406030204" pitchFamily="18" charset="0"/>
                            </a:rPr>
                            <m:t>𝑘</m:t>
                          </m:r>
                        </m:sub>
                        <m:sup>
                          <m:r>
                            <a:rPr lang="en-US" altLang="zh-CN" sz="2000" b="0" i="1" smtClean="0">
                              <a:latin typeface="Cambria Math" panose="02040503050406030204" pitchFamily="18" charset="0"/>
                            </a:rPr>
                            <m:t>−</m:t>
                          </m:r>
                        </m:sup>
                      </m:sSubSup>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𝑘</m:t>
                          </m:r>
                        </m:sub>
                        <m:sup>
                          <m:r>
                            <a:rPr lang="en-US" altLang="zh-CN" sz="2000" b="0" i="1" smtClean="0">
                              <a:latin typeface="Cambria Math" panose="02040503050406030204" pitchFamily="18" charset="0"/>
                            </a:rPr>
                            <m:t>𝑇</m:t>
                          </m:r>
                        </m:sup>
                      </m:sSubSup>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𝑘</m:t>
                              </m:r>
                            </m:sub>
                          </m:sSub>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𝑃</m:t>
                              </m:r>
                            </m:e>
                            <m:sub>
                              <m:r>
                                <a:rPr lang="en-US" altLang="zh-CN" sz="2000" b="0" i="1" smtClean="0">
                                  <a:latin typeface="Cambria Math" panose="02040503050406030204" pitchFamily="18" charset="0"/>
                                </a:rPr>
                                <m:t>𝑘</m:t>
                              </m:r>
                            </m:sub>
                            <m:sup>
                              <m:r>
                                <a:rPr lang="en-US" altLang="zh-CN" sz="2000" b="0" i="1" smtClean="0">
                                  <a:latin typeface="Cambria Math" panose="02040503050406030204" pitchFamily="18" charset="0"/>
                                </a:rPr>
                                <m:t>−</m:t>
                              </m:r>
                            </m:sup>
                          </m:sSubSup>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𝑘</m:t>
                              </m:r>
                            </m:sub>
                            <m:sup>
                              <m:r>
                                <a:rPr lang="en-US" altLang="zh-CN" sz="2000" b="0" i="1" smtClean="0">
                                  <a:latin typeface="Cambria Math" panose="02040503050406030204" pitchFamily="18" charset="0"/>
                                </a:rPr>
                                <m:t>𝑇</m:t>
                              </m:r>
                            </m:sup>
                          </m:sSub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𝑘</m:t>
                              </m:r>
                            </m:sub>
                          </m:sSub>
                        </m:e>
                      </m:d>
                    </m:oMath>
                  </m:oMathPara>
                </a14:m>
                <a:endParaRPr lang="en-US" altLang="zh-CN" b="0" dirty="0"/>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7030A0"/>
                              </a:solidFill>
                              <a:latin typeface="Cambria Math" panose="02040503050406030204" pitchFamily="18" charset="0"/>
                            </a:rPr>
                          </m:ctrlPr>
                        </m:sSubPr>
                        <m:e>
                          <m:r>
                            <a:rPr lang="en-US" altLang="zh-CN" sz="2000" b="1" i="1" smtClean="0">
                              <a:solidFill>
                                <a:srgbClr val="7030A0"/>
                              </a:solidFill>
                              <a:latin typeface="Cambria Math" panose="02040503050406030204" pitchFamily="18" charset="0"/>
                            </a:rPr>
                            <m:t>𝒙</m:t>
                          </m:r>
                        </m:e>
                        <m:sub>
                          <m:r>
                            <a:rPr lang="en-US" altLang="zh-CN" sz="2000" b="1" i="1" smtClean="0">
                              <a:solidFill>
                                <a:srgbClr val="7030A0"/>
                              </a:solidFill>
                              <a:latin typeface="Cambria Math" panose="02040503050406030204" pitchFamily="18" charset="0"/>
                            </a:rPr>
                            <m:t>𝒌</m:t>
                          </m:r>
                        </m:sub>
                      </m:sSub>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𝑘</m:t>
                          </m:r>
                        </m:sub>
                        <m:sup>
                          <m:r>
                            <a:rPr lang="en-US" altLang="zh-CN" sz="2000" b="0" i="1" smtClean="0">
                              <a:latin typeface="Cambria Math" panose="02040503050406030204" pitchFamily="18" charset="0"/>
                            </a:rPr>
                            <m:t>−</m:t>
                          </m:r>
                        </m:sup>
                      </m:sSub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𝑘</m:t>
                          </m:r>
                        </m:sub>
                      </m:sSub>
                      <m:d>
                        <m:dPr>
                          <m:ctrlPr>
                            <a:rPr lang="en-US" altLang="zh-CN" sz="2000" b="0" i="1" smtClean="0">
                              <a:latin typeface="Cambria Math" panose="02040503050406030204" pitchFamily="18" charset="0"/>
                            </a:rPr>
                          </m:ctrlPr>
                        </m:dPr>
                        <m:e>
                          <m:sSub>
                            <m:sSubPr>
                              <m:ctrlPr>
                                <a:rPr lang="en-US" altLang="zh-CN" sz="2000" b="1" i="1" smtClean="0">
                                  <a:solidFill>
                                    <a:srgbClr val="7030A0"/>
                                  </a:solidFill>
                                  <a:latin typeface="Cambria Math" panose="02040503050406030204" pitchFamily="18" charset="0"/>
                                </a:rPr>
                              </m:ctrlPr>
                            </m:sSubPr>
                            <m:e>
                              <m:r>
                                <a:rPr lang="en-US" altLang="zh-CN" sz="2000" b="1" i="1" smtClean="0">
                                  <a:solidFill>
                                    <a:srgbClr val="7030A0"/>
                                  </a:solidFill>
                                  <a:latin typeface="Cambria Math" panose="02040503050406030204" pitchFamily="18" charset="0"/>
                                </a:rPr>
                                <m:t>𝒛</m:t>
                              </m:r>
                            </m:e>
                            <m:sub>
                              <m:r>
                                <a:rPr lang="en-US" altLang="zh-CN" sz="2000" b="1" i="1" smtClean="0">
                                  <a:solidFill>
                                    <a:srgbClr val="7030A0"/>
                                  </a:solidFill>
                                  <a:latin typeface="Cambria Math" panose="02040503050406030204" pitchFamily="18" charset="0"/>
                                </a:rPr>
                                <m:t>𝒌</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𝐾</m:t>
                              </m:r>
                            </m:sub>
                          </m:sSub>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𝑘</m:t>
                              </m:r>
                            </m:sub>
                            <m:sup>
                              <m:r>
                                <a:rPr lang="en-US" altLang="zh-CN" sz="2000" b="0" i="1" smtClean="0">
                                  <a:latin typeface="Cambria Math" panose="02040503050406030204" pitchFamily="18" charset="0"/>
                                </a:rPr>
                                <m:t>−</m:t>
                              </m:r>
                            </m:sup>
                          </m:sSubSup>
                        </m:e>
                      </m:d>
                    </m:oMath>
                  </m:oMathPara>
                </a14:m>
                <a:endParaRPr lang="en-US" altLang="zh-CN" b="0" dirty="0"/>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𝑃</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𝑃</m:t>
                          </m:r>
                        </m:e>
                        <m:sub>
                          <m:r>
                            <a:rPr lang="en-US" altLang="zh-CN" sz="2000" b="0" i="1" smtClean="0">
                              <a:latin typeface="Cambria Math" panose="02040503050406030204" pitchFamily="18" charset="0"/>
                            </a:rPr>
                            <m:t>𝑘</m:t>
                          </m:r>
                        </m:sub>
                        <m:sup>
                          <m:r>
                            <a:rPr lang="en-US" altLang="zh-CN" sz="2000" b="0" i="1" smtClean="0">
                              <a:latin typeface="Cambria Math" panose="02040503050406030204" pitchFamily="18" charset="0"/>
                            </a:rPr>
                            <m:t>−</m:t>
                          </m:r>
                        </m:sup>
                      </m:sSub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𝑘</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𝐻</m:t>
                              </m:r>
                            </m:e>
                            <m:sub>
                              <m:r>
                                <a:rPr lang="en-US" altLang="zh-CN" sz="2000" i="1">
                                  <a:latin typeface="Cambria Math" panose="02040503050406030204" pitchFamily="18" charset="0"/>
                                </a:rPr>
                                <m:t>𝑘</m:t>
                              </m:r>
                            </m:sub>
                          </m:sSub>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𝑃</m:t>
                              </m:r>
                            </m:e>
                            <m:sub>
                              <m:r>
                                <a:rPr lang="en-US" altLang="zh-CN" sz="2000" i="1">
                                  <a:latin typeface="Cambria Math" panose="02040503050406030204" pitchFamily="18" charset="0"/>
                                </a:rPr>
                                <m:t>𝑘</m:t>
                              </m:r>
                            </m:sub>
                            <m:sup>
                              <m:r>
                                <a:rPr lang="en-US" altLang="zh-CN" sz="2000" i="1">
                                  <a:latin typeface="Cambria Math" panose="02040503050406030204" pitchFamily="18" charset="0"/>
                                </a:rPr>
                                <m:t>−</m:t>
                              </m:r>
                            </m:sup>
                          </m:sSubSup>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𝐻</m:t>
                              </m:r>
                            </m:e>
                            <m:sub>
                              <m:r>
                                <a:rPr lang="en-US" altLang="zh-CN" sz="2000" i="1">
                                  <a:latin typeface="Cambria Math" panose="02040503050406030204" pitchFamily="18" charset="0"/>
                                </a:rPr>
                                <m:t>𝑘</m:t>
                              </m:r>
                            </m:sub>
                            <m:sup>
                              <m:r>
                                <a:rPr lang="en-US" altLang="zh-CN" sz="2000" i="1">
                                  <a:latin typeface="Cambria Math" panose="02040503050406030204" pitchFamily="18" charset="0"/>
                                </a:rPr>
                                <m:t>𝑇</m:t>
                              </m:r>
                            </m:sup>
                          </m:sSub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𝑘</m:t>
                              </m:r>
                            </m:sub>
                          </m:sSub>
                        </m:e>
                      </m:d>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𝑘</m:t>
                          </m:r>
                        </m:sub>
                        <m:sup>
                          <m:r>
                            <a:rPr lang="en-US" altLang="zh-CN" sz="2000" b="0" i="1" smtClean="0">
                              <a:latin typeface="Cambria Math" panose="02040503050406030204" pitchFamily="18" charset="0"/>
                            </a:rPr>
                            <m:t>𝑇</m:t>
                          </m:r>
                        </m:sup>
                      </m:sSubSup>
                    </m:oMath>
                  </m:oMathPara>
                </a14:m>
                <a:endParaRPr lang="en-US" altLang="zh-CN" sz="2000" dirty="0"/>
              </a:p>
            </p:txBody>
          </p:sp>
        </mc:Choice>
        <mc:Fallback xmlns="">
          <p:sp>
            <p:nvSpPr>
              <p:cNvPr id="6" name="文本框 5">
                <a:extLst>
                  <a:ext uri="{FF2B5EF4-FFF2-40B4-BE49-F238E27FC236}">
                    <a16:creationId xmlns:a16="http://schemas.microsoft.com/office/drawing/2014/main" id="{142F8C60-024E-4D70-853D-CF8E45F76830}"/>
                  </a:ext>
                </a:extLst>
              </p:cNvPr>
              <p:cNvSpPr txBox="1">
                <a:spLocks noRot="1" noChangeAspect="1" noMove="1" noResize="1" noEditPoints="1" noAdjustHandles="1" noChangeArrowheads="1" noChangeShapeType="1" noTextEdit="1"/>
              </p:cNvSpPr>
              <p:nvPr/>
            </p:nvSpPr>
            <p:spPr>
              <a:xfrm>
                <a:off x="1573922" y="2523134"/>
                <a:ext cx="3954609" cy="3092129"/>
              </a:xfrm>
              <a:prstGeom prst="rect">
                <a:avLst/>
              </a:prstGeom>
              <a:blipFill>
                <a:blip r:embed="rId4"/>
                <a:stretch>
                  <a:fillRect l="-1233" t="-11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17ACD40-1A2F-48CD-BDB0-88FEB411DE05}"/>
                  </a:ext>
                </a:extLst>
              </p:cNvPr>
              <p:cNvSpPr txBox="1"/>
              <p:nvPr/>
            </p:nvSpPr>
            <p:spPr>
              <a:xfrm>
                <a:off x="1573922" y="5820439"/>
                <a:ext cx="444891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𝑘</m:t>
                        </m:r>
                      </m:sub>
                    </m:sSub>
                  </m:oMath>
                </a14:m>
                <a:r>
                  <a:rPr lang="zh-CN" altLang="en-US" dirty="0">
                    <a:latin typeface="微软雅黑" panose="020B0503020204020204" pitchFamily="34" charset="-122"/>
                    <a:ea typeface="微软雅黑" panose="020B0503020204020204" pitchFamily="34" charset="-122"/>
                  </a:rPr>
                  <a:t>为第</a:t>
                </a:r>
                <a14:m>
                  <m:oMath xmlns:m="http://schemas.openxmlformats.org/officeDocument/2006/math">
                    <m:r>
                      <a:rPr lang="en-US" altLang="zh-CN" i="1" dirty="0" smtClean="0">
                        <a:latin typeface="Cambria Math" panose="02040503050406030204" pitchFamily="18" charset="0"/>
                      </a:rPr>
                      <m:t>𝑘</m:t>
                    </m:r>
                  </m:oMath>
                </a14:m>
                <a:r>
                  <a:rPr lang="zh-CN" altLang="en-US" dirty="0">
                    <a:latin typeface="微软雅黑" panose="020B0503020204020204" pitchFamily="34" charset="-122"/>
                    <a:ea typeface="微软雅黑" panose="020B0503020204020204" pitchFamily="34" charset="-122"/>
                  </a:rPr>
                  <a:t>次观测数据，</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oMath>
                </a14:m>
                <a:r>
                  <a:rPr lang="zh-CN" altLang="en-US" dirty="0">
                    <a:latin typeface="微软雅黑" panose="020B0503020204020204" pitchFamily="34" charset="-122"/>
                    <a:ea typeface="微软雅黑" panose="020B0503020204020204" pitchFamily="34" charset="-122"/>
                  </a:rPr>
                  <a:t>为滤波结果</a:t>
                </a:r>
              </a:p>
            </p:txBody>
          </p:sp>
        </mc:Choice>
        <mc:Fallback xmlns="">
          <p:sp>
            <p:nvSpPr>
              <p:cNvPr id="7" name="文本框 6">
                <a:extLst>
                  <a:ext uri="{FF2B5EF4-FFF2-40B4-BE49-F238E27FC236}">
                    <a16:creationId xmlns:a16="http://schemas.microsoft.com/office/drawing/2014/main" id="{F17ACD40-1A2F-48CD-BDB0-88FEB411DE05}"/>
                  </a:ext>
                </a:extLst>
              </p:cNvPr>
              <p:cNvSpPr txBox="1">
                <a:spLocks noRot="1" noChangeAspect="1" noMove="1" noResize="1" noEditPoints="1" noAdjustHandles="1" noChangeArrowheads="1" noChangeShapeType="1" noTextEdit="1"/>
              </p:cNvSpPr>
              <p:nvPr/>
            </p:nvSpPr>
            <p:spPr>
              <a:xfrm>
                <a:off x="1573922" y="5820439"/>
                <a:ext cx="4448910" cy="369332"/>
              </a:xfrm>
              <a:prstGeom prst="rect">
                <a:avLst/>
              </a:prstGeom>
              <a:blipFill>
                <a:blip r:embed="rId5"/>
                <a:stretch>
                  <a:fillRect l="-1096" t="-10000" r="-1233" b="-26667"/>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DA38464B-F68D-4FBA-B7DD-74DF7C922155}"/>
              </a:ext>
            </a:extLst>
          </p:cNvPr>
          <p:cNvSpPr txBox="1"/>
          <p:nvPr/>
        </p:nvSpPr>
        <p:spPr>
          <a:xfrm>
            <a:off x="7960421" y="5820439"/>
            <a:ext cx="130035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参数选择</a:t>
            </a:r>
            <a:r>
              <a:rPr lang="en-US" altLang="zh-CN" baseline="30000" dirty="0">
                <a:latin typeface="微软雅黑" panose="020B0503020204020204" pitchFamily="34" charset="-122"/>
                <a:ea typeface="微软雅黑" panose="020B0503020204020204" pitchFamily="34" charset="-122"/>
              </a:rPr>
              <a:t>[6]</a:t>
            </a:r>
            <a:endParaRPr lang="zh-CN" altLang="en-US" baseline="30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9C13BF7-2C1C-4FE3-97A5-61832213AE23}"/>
              </a:ext>
            </a:extLst>
          </p:cNvPr>
          <p:cNvSpPr txBox="1"/>
          <p:nvPr/>
        </p:nvSpPr>
        <p:spPr>
          <a:xfrm>
            <a:off x="1223045" y="1464402"/>
            <a:ext cx="7285649" cy="369332"/>
          </a:xfrm>
          <a:prstGeom prst="rect">
            <a:avLst/>
          </a:prstGeom>
          <a:noFill/>
        </p:spPr>
        <p:txBody>
          <a:bodyPr wrap="none" rtlCol="0">
            <a:spAutoFit/>
          </a:bodyPr>
          <a:lstStyle/>
          <a:p>
            <a:pPr marL="342900" indent="-34290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仿真环境获取目标位置：</a:t>
            </a:r>
            <a:r>
              <a:rPr lang="zh-CN" altLang="en-US" dirty="0">
                <a:latin typeface="微软雅黑" panose="020B0503020204020204" pitchFamily="34" charset="-122"/>
                <a:ea typeface="微软雅黑" panose="020B0503020204020204" pitchFamily="34" charset="-122"/>
              </a:rPr>
              <a:t>订阅服务“</a:t>
            </a:r>
            <a:r>
              <a:rPr lang="en-US" altLang="zh-CN" dirty="0">
                <a:latin typeface="微软雅黑" panose="020B0503020204020204" pitchFamily="34" charset="-122"/>
                <a:ea typeface="微软雅黑" panose="020B0503020204020204" pitchFamily="34" charset="-122"/>
              </a:rPr>
              <a:t>/gazebo/get_model_state</a:t>
            </a:r>
            <a:r>
              <a:rPr lang="zh-CN" altLang="en-US" dirty="0">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B6B1E9E-F2CE-46E3-A48A-09838DD732DE}"/>
                  </a:ext>
                </a:extLst>
              </p:cNvPr>
              <p:cNvSpPr txBox="1"/>
              <p:nvPr/>
            </p:nvSpPr>
            <p:spPr>
              <a:xfrm>
                <a:off x="5744782" y="2567825"/>
                <a:ext cx="5731634" cy="3002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𝐴</m:t>
                      </m:r>
                      <m:r>
                        <a:rPr lang="en-US" altLang="zh-CN" sz="1600" i="1">
                          <a:latin typeface="Cambria Math" panose="02040503050406030204" pitchFamily="18" charset="0"/>
                        </a:rPr>
                        <m:t>=</m:t>
                      </m:r>
                      <m:d>
                        <m:dPr>
                          <m:ctrlPr>
                            <a:rPr lang="zh-CN" altLang="zh-CN" sz="1600" i="1">
                              <a:latin typeface="Cambria Math" panose="02040503050406030204" pitchFamily="18" charset="0"/>
                            </a:rPr>
                          </m:ctrlPr>
                        </m:dPr>
                        <m:e>
                          <m:m>
                            <m:mPr>
                              <m:mcs>
                                <m:mc>
                                  <m:mcPr>
                                    <m:count m:val="4"/>
                                    <m:mcJc m:val="center"/>
                                  </m:mcPr>
                                </m:mc>
                              </m:mcs>
                              <m:ctrlPr>
                                <a:rPr lang="zh-CN" altLang="zh-CN" sz="1600" i="1">
                                  <a:latin typeface="Cambria Math" panose="02040503050406030204" pitchFamily="18" charset="0"/>
                                </a:rPr>
                              </m:ctrlPr>
                            </m:mPr>
                            <m:mr>
                              <m:e>
                                <m:r>
                                  <a:rPr lang="en-US" altLang="zh-CN" sz="1600" i="1">
                                    <a:latin typeface="Cambria Math" panose="02040503050406030204" pitchFamily="18" charset="0"/>
                                  </a:rPr>
                                  <m:t>1</m:t>
                                </m:r>
                              </m:e>
                              <m:e>
                                <m:r>
                                  <a:rPr lang="en-US" altLang="zh-CN" sz="1600" i="1">
                                    <a:latin typeface="Cambria Math" panose="02040503050406030204" pitchFamily="18" charset="0"/>
                                  </a:rPr>
                                  <m:t>0</m:t>
                                </m:r>
                              </m:e>
                              <m:e>
                                <m:r>
                                  <a:rPr lang="en-US" altLang="zh-CN" sz="1600" i="1">
                                    <a:latin typeface="Cambria Math" panose="02040503050406030204" pitchFamily="18" charset="0"/>
                                  </a:rPr>
                                  <m:t>∆</m:t>
                                </m:r>
                                <m:r>
                                  <a:rPr lang="en-US" altLang="zh-CN" sz="1600" i="1">
                                    <a:latin typeface="Cambria Math" panose="02040503050406030204" pitchFamily="18" charset="0"/>
                                  </a:rPr>
                                  <m:t>𝑡</m:t>
                                </m:r>
                              </m:e>
                              <m:e>
                                <m:r>
                                  <a:rPr lang="en-US" altLang="zh-CN" sz="1600" i="1">
                                    <a:latin typeface="Cambria Math" panose="02040503050406030204" pitchFamily="18" charset="0"/>
                                  </a:rPr>
                                  <m:t>0</m:t>
                                </m:r>
                              </m:e>
                            </m:mr>
                            <m:mr>
                              <m:e>
                                <m:r>
                                  <a:rPr lang="en-US" altLang="zh-CN" sz="1600" i="1">
                                    <a:latin typeface="Cambria Math" panose="02040503050406030204" pitchFamily="18" charset="0"/>
                                  </a:rPr>
                                  <m:t>0</m:t>
                                </m:r>
                              </m:e>
                              <m:e>
                                <m:r>
                                  <a:rPr lang="en-US" altLang="zh-CN" sz="1600" i="1">
                                    <a:latin typeface="Cambria Math" panose="02040503050406030204" pitchFamily="18" charset="0"/>
                                  </a:rPr>
                                  <m:t>1</m:t>
                                </m:r>
                              </m:e>
                              <m:e>
                                <m:r>
                                  <a:rPr lang="en-US" altLang="zh-CN" sz="1600" i="1">
                                    <a:latin typeface="Cambria Math" panose="02040503050406030204" pitchFamily="18" charset="0"/>
                                  </a:rPr>
                                  <m:t>0</m:t>
                                </m:r>
                              </m:e>
                              <m:e>
                                <m:r>
                                  <a:rPr lang="en-US" altLang="zh-CN" sz="1600" i="1">
                                    <a:latin typeface="Cambria Math" panose="02040503050406030204" pitchFamily="18" charset="0"/>
                                  </a:rPr>
                                  <m:t>∆</m:t>
                                </m:r>
                                <m:r>
                                  <a:rPr lang="en-US" altLang="zh-CN" sz="1600" i="1">
                                    <a:latin typeface="Cambria Math" panose="02040503050406030204" pitchFamily="18" charset="0"/>
                                  </a:rPr>
                                  <m:t>𝑡</m:t>
                                </m:r>
                              </m:e>
                            </m:mr>
                            <m:mr>
                              <m:e>
                                <m:r>
                                  <a:rPr lang="en-US" altLang="zh-CN" sz="1600" i="1">
                                    <a:latin typeface="Cambria Math" panose="02040503050406030204" pitchFamily="18" charset="0"/>
                                  </a:rPr>
                                  <m:t>0</m:t>
                                </m:r>
                              </m:e>
                              <m:e>
                                <m:r>
                                  <a:rPr lang="en-US" altLang="zh-CN" sz="1600" i="1">
                                    <a:latin typeface="Cambria Math" panose="02040503050406030204" pitchFamily="18" charset="0"/>
                                  </a:rPr>
                                  <m:t>0</m:t>
                                </m:r>
                              </m:e>
                              <m:e>
                                <m:r>
                                  <a:rPr lang="en-US" altLang="zh-CN" sz="1600" i="1">
                                    <a:latin typeface="Cambria Math" panose="02040503050406030204" pitchFamily="18" charset="0"/>
                                  </a:rPr>
                                  <m:t>1</m:t>
                                </m:r>
                              </m:e>
                              <m:e>
                                <m:r>
                                  <a:rPr lang="en-US" altLang="zh-CN" sz="1600" i="1">
                                    <a:latin typeface="Cambria Math" panose="02040503050406030204" pitchFamily="18" charset="0"/>
                                  </a:rPr>
                                  <m:t>0</m:t>
                                </m:r>
                              </m:e>
                            </m:mr>
                            <m:mr>
                              <m:e>
                                <m:r>
                                  <a:rPr lang="en-US" altLang="zh-CN" sz="1600" i="1">
                                    <a:latin typeface="Cambria Math" panose="02040503050406030204" pitchFamily="18" charset="0"/>
                                  </a:rPr>
                                  <m:t>0</m:t>
                                </m:r>
                              </m:e>
                              <m:e>
                                <m:r>
                                  <a:rPr lang="en-US" altLang="zh-CN" sz="1600" i="1">
                                    <a:latin typeface="Cambria Math" panose="02040503050406030204" pitchFamily="18" charset="0"/>
                                  </a:rPr>
                                  <m:t>0</m:t>
                                </m:r>
                              </m:e>
                              <m:e>
                                <m:r>
                                  <a:rPr lang="en-US" altLang="zh-CN" sz="1600" i="1">
                                    <a:latin typeface="Cambria Math" panose="02040503050406030204" pitchFamily="18" charset="0"/>
                                  </a:rPr>
                                  <m:t>0</m:t>
                                </m:r>
                              </m:e>
                              <m:e>
                                <m:r>
                                  <a:rPr lang="en-US" altLang="zh-CN" sz="1600" i="1">
                                    <a:latin typeface="Cambria Math" panose="02040503050406030204" pitchFamily="18" charset="0"/>
                                  </a:rPr>
                                  <m:t>1</m:t>
                                </m:r>
                              </m:e>
                            </m:mr>
                          </m:m>
                        </m:e>
                      </m:d>
                      <m:r>
                        <a:rPr lang="en-US" altLang="zh-CN" sz="1600" i="1">
                          <a:latin typeface="Cambria Math" panose="02040503050406030204" pitchFamily="18" charset="0"/>
                        </a:rPr>
                        <m:t>, </m:t>
                      </m:r>
                      <m:r>
                        <a:rPr lang="en-US" altLang="zh-CN" sz="1600" i="1">
                          <a:latin typeface="Cambria Math" panose="02040503050406030204" pitchFamily="18" charset="0"/>
                        </a:rPr>
                        <m:t>𝑄</m:t>
                      </m:r>
                      <m:r>
                        <a:rPr lang="en-US" altLang="zh-CN" sz="1600" i="1">
                          <a:latin typeface="Cambria Math" panose="02040503050406030204" pitchFamily="18" charset="0"/>
                        </a:rPr>
                        <m:t>=</m:t>
                      </m:r>
                      <m:d>
                        <m:dPr>
                          <m:ctrlPr>
                            <a:rPr lang="zh-CN" altLang="zh-CN" sz="1600" i="1">
                              <a:latin typeface="Cambria Math" panose="02040503050406030204" pitchFamily="18" charset="0"/>
                            </a:rPr>
                          </m:ctrlPr>
                        </m:dPr>
                        <m:e>
                          <m:m>
                            <m:mPr>
                              <m:mcs>
                                <m:mc>
                                  <m:mcPr>
                                    <m:count m:val="4"/>
                                    <m:mcJc m:val="center"/>
                                  </m:mcPr>
                                </m:mc>
                              </m:mcs>
                              <m:ctrlPr>
                                <a:rPr lang="zh-CN" altLang="zh-CN" sz="1600" i="1">
                                  <a:latin typeface="Cambria Math" panose="02040503050406030204" pitchFamily="18" charset="0"/>
                                </a:rPr>
                              </m:ctrlPr>
                            </m:mPr>
                            <m:mr>
                              <m:e>
                                <m:f>
                                  <m:fPr>
                                    <m:ctrlPr>
                                      <a:rPr lang="zh-CN" altLang="zh-CN" sz="1600" i="1">
                                        <a:latin typeface="Cambria Math" panose="02040503050406030204" pitchFamily="18" charset="0"/>
                                      </a:rPr>
                                    </m:ctrlPr>
                                  </m:fPr>
                                  <m:num>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𝑞</m:t>
                                        </m:r>
                                      </m:e>
                                      <m:sub>
                                        <m:r>
                                          <a:rPr lang="en-US" altLang="zh-CN" sz="1600" i="1">
                                            <a:latin typeface="Cambria Math" panose="02040503050406030204" pitchFamily="18" charset="0"/>
                                          </a:rPr>
                                          <m:t>1</m:t>
                                        </m:r>
                                      </m:sub>
                                      <m:sup>
                                        <m:r>
                                          <a:rPr lang="en-US" altLang="zh-CN" sz="1600" i="1">
                                            <a:latin typeface="Cambria Math" panose="02040503050406030204" pitchFamily="18" charset="0"/>
                                          </a:rPr>
                                          <m:t>𝑐</m:t>
                                        </m:r>
                                      </m:sup>
                                    </m:sSubSup>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𝑡</m:t>
                                        </m:r>
                                      </m:e>
                                      <m:sup>
                                        <m:r>
                                          <a:rPr lang="en-US" altLang="zh-CN" sz="1600" i="1">
                                            <a:latin typeface="Cambria Math" panose="02040503050406030204" pitchFamily="18" charset="0"/>
                                          </a:rPr>
                                          <m:t>3</m:t>
                                        </m:r>
                                      </m:sup>
                                    </m:sSup>
                                  </m:num>
                                  <m:den>
                                    <m:r>
                                      <a:rPr lang="en-US" altLang="zh-CN" sz="1600" i="1">
                                        <a:latin typeface="Cambria Math" panose="02040503050406030204" pitchFamily="18" charset="0"/>
                                      </a:rPr>
                                      <m:t>3</m:t>
                                    </m:r>
                                  </m:den>
                                </m:f>
                              </m:e>
                              <m:e>
                                <m:r>
                                  <a:rPr lang="en-US" altLang="zh-CN" sz="1600" i="1">
                                    <a:latin typeface="Cambria Math" panose="02040503050406030204" pitchFamily="18" charset="0"/>
                                  </a:rPr>
                                  <m:t>0</m:t>
                                </m:r>
                              </m:e>
                              <m:e>
                                <m:f>
                                  <m:fPr>
                                    <m:ctrlPr>
                                      <a:rPr lang="zh-CN" altLang="zh-CN" sz="1600" i="1">
                                        <a:latin typeface="Cambria Math" panose="02040503050406030204" pitchFamily="18" charset="0"/>
                                      </a:rPr>
                                    </m:ctrlPr>
                                  </m:fPr>
                                  <m:num>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𝑞</m:t>
                                        </m:r>
                                      </m:e>
                                      <m:sub>
                                        <m:r>
                                          <a:rPr lang="en-US" altLang="zh-CN" sz="1600" i="1">
                                            <a:latin typeface="Cambria Math" panose="02040503050406030204" pitchFamily="18" charset="0"/>
                                          </a:rPr>
                                          <m:t>1</m:t>
                                        </m:r>
                                      </m:sub>
                                      <m:sup>
                                        <m:r>
                                          <a:rPr lang="en-US" altLang="zh-CN" sz="1600" i="1">
                                            <a:latin typeface="Cambria Math" panose="02040503050406030204" pitchFamily="18" charset="0"/>
                                          </a:rPr>
                                          <m:t>𝑐</m:t>
                                        </m:r>
                                      </m:sup>
                                    </m:sSubSup>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𝑡</m:t>
                                        </m:r>
                                      </m:e>
                                      <m:sup>
                                        <m:r>
                                          <a:rPr lang="en-US" altLang="zh-CN" sz="1600" i="1">
                                            <a:latin typeface="Cambria Math" panose="02040503050406030204" pitchFamily="18" charset="0"/>
                                          </a:rPr>
                                          <m:t>2</m:t>
                                        </m:r>
                                      </m:sup>
                                    </m:sSup>
                                  </m:num>
                                  <m:den>
                                    <m:r>
                                      <a:rPr lang="en-US" altLang="zh-CN" sz="1600" i="1">
                                        <a:latin typeface="Cambria Math" panose="02040503050406030204" pitchFamily="18" charset="0"/>
                                      </a:rPr>
                                      <m:t>2</m:t>
                                    </m:r>
                                  </m:den>
                                </m:f>
                              </m:e>
                              <m:e>
                                <m:r>
                                  <a:rPr lang="en-US" altLang="zh-CN" sz="1600" i="1">
                                    <a:latin typeface="Cambria Math" panose="02040503050406030204" pitchFamily="18" charset="0"/>
                                  </a:rPr>
                                  <m:t>0</m:t>
                                </m:r>
                              </m:e>
                            </m:mr>
                            <m:mr>
                              <m:e>
                                <m:r>
                                  <a:rPr lang="en-US" altLang="zh-CN" sz="1600" i="1">
                                    <a:latin typeface="Cambria Math" panose="02040503050406030204" pitchFamily="18" charset="0"/>
                                  </a:rPr>
                                  <m:t>0</m:t>
                                </m:r>
                              </m:e>
                              <m:e>
                                <m:f>
                                  <m:fPr>
                                    <m:ctrlPr>
                                      <a:rPr lang="zh-CN" altLang="zh-CN" sz="1600" i="1">
                                        <a:latin typeface="Cambria Math" panose="02040503050406030204" pitchFamily="18" charset="0"/>
                                      </a:rPr>
                                    </m:ctrlPr>
                                  </m:fPr>
                                  <m:num>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𝑞</m:t>
                                        </m:r>
                                      </m:e>
                                      <m:sub>
                                        <m:r>
                                          <a:rPr lang="en-US" altLang="zh-CN" sz="1600" i="1">
                                            <a:latin typeface="Cambria Math" panose="02040503050406030204" pitchFamily="18" charset="0"/>
                                          </a:rPr>
                                          <m:t>2</m:t>
                                        </m:r>
                                      </m:sub>
                                      <m:sup>
                                        <m:r>
                                          <a:rPr lang="en-US" altLang="zh-CN" sz="1600" i="1">
                                            <a:latin typeface="Cambria Math" panose="02040503050406030204" pitchFamily="18" charset="0"/>
                                          </a:rPr>
                                          <m:t>𝑐</m:t>
                                        </m:r>
                                      </m:sup>
                                    </m:sSubSup>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𝑡</m:t>
                                        </m:r>
                                      </m:e>
                                      <m:sup>
                                        <m:r>
                                          <a:rPr lang="en-US" altLang="zh-CN" sz="1600" i="1">
                                            <a:latin typeface="Cambria Math" panose="02040503050406030204" pitchFamily="18" charset="0"/>
                                          </a:rPr>
                                          <m:t>3</m:t>
                                        </m:r>
                                      </m:sup>
                                    </m:sSup>
                                  </m:num>
                                  <m:den>
                                    <m:r>
                                      <a:rPr lang="en-US" altLang="zh-CN" sz="1600" i="1">
                                        <a:latin typeface="Cambria Math" panose="02040503050406030204" pitchFamily="18" charset="0"/>
                                      </a:rPr>
                                      <m:t>3</m:t>
                                    </m:r>
                                  </m:den>
                                </m:f>
                              </m:e>
                              <m:e>
                                <m:r>
                                  <a:rPr lang="en-US" altLang="zh-CN" sz="1600" i="1">
                                    <a:latin typeface="Cambria Math" panose="02040503050406030204" pitchFamily="18" charset="0"/>
                                  </a:rPr>
                                  <m:t>0</m:t>
                                </m:r>
                              </m:e>
                              <m:e>
                                <m:f>
                                  <m:fPr>
                                    <m:ctrlPr>
                                      <a:rPr lang="zh-CN" altLang="zh-CN" sz="1600" i="1">
                                        <a:latin typeface="Cambria Math" panose="02040503050406030204" pitchFamily="18" charset="0"/>
                                      </a:rPr>
                                    </m:ctrlPr>
                                  </m:fPr>
                                  <m:num>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𝑞</m:t>
                                        </m:r>
                                      </m:e>
                                      <m:sub>
                                        <m:r>
                                          <a:rPr lang="en-US" altLang="zh-CN" sz="1600" i="1">
                                            <a:latin typeface="Cambria Math" panose="02040503050406030204" pitchFamily="18" charset="0"/>
                                          </a:rPr>
                                          <m:t>2</m:t>
                                        </m:r>
                                      </m:sub>
                                      <m:sup>
                                        <m:r>
                                          <a:rPr lang="en-US" altLang="zh-CN" sz="1600" i="1">
                                            <a:latin typeface="Cambria Math" panose="02040503050406030204" pitchFamily="18" charset="0"/>
                                          </a:rPr>
                                          <m:t>𝑐</m:t>
                                        </m:r>
                                      </m:sup>
                                    </m:sSubSup>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𝑡</m:t>
                                        </m:r>
                                      </m:e>
                                      <m:sup>
                                        <m:r>
                                          <a:rPr lang="en-US" altLang="zh-CN" sz="1600" i="1">
                                            <a:latin typeface="Cambria Math" panose="02040503050406030204" pitchFamily="18" charset="0"/>
                                          </a:rPr>
                                          <m:t>2</m:t>
                                        </m:r>
                                      </m:sup>
                                    </m:sSup>
                                  </m:num>
                                  <m:den>
                                    <m:r>
                                      <a:rPr lang="en-US" altLang="zh-CN" sz="1600" i="1">
                                        <a:latin typeface="Cambria Math" panose="02040503050406030204" pitchFamily="18" charset="0"/>
                                      </a:rPr>
                                      <m:t>2</m:t>
                                    </m:r>
                                  </m:den>
                                </m:f>
                              </m:e>
                            </m:mr>
                            <m:mr>
                              <m:e>
                                <m:f>
                                  <m:fPr>
                                    <m:ctrlPr>
                                      <a:rPr lang="zh-CN" altLang="zh-CN" sz="1600" i="1">
                                        <a:latin typeface="Cambria Math" panose="02040503050406030204" pitchFamily="18" charset="0"/>
                                      </a:rPr>
                                    </m:ctrlPr>
                                  </m:fPr>
                                  <m:num>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𝑞</m:t>
                                        </m:r>
                                      </m:e>
                                      <m:sub>
                                        <m:r>
                                          <a:rPr lang="en-US" altLang="zh-CN" sz="1600" i="1">
                                            <a:latin typeface="Cambria Math" panose="02040503050406030204" pitchFamily="18" charset="0"/>
                                          </a:rPr>
                                          <m:t>1</m:t>
                                        </m:r>
                                      </m:sub>
                                      <m:sup>
                                        <m:r>
                                          <a:rPr lang="en-US" altLang="zh-CN" sz="1600" i="1">
                                            <a:latin typeface="Cambria Math" panose="02040503050406030204" pitchFamily="18" charset="0"/>
                                          </a:rPr>
                                          <m:t>𝑐</m:t>
                                        </m:r>
                                      </m:sup>
                                    </m:sSubSup>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𝑡</m:t>
                                        </m:r>
                                      </m:e>
                                      <m:sup>
                                        <m:r>
                                          <a:rPr lang="en-US" altLang="zh-CN" sz="1600" i="1">
                                            <a:latin typeface="Cambria Math" panose="02040503050406030204" pitchFamily="18" charset="0"/>
                                          </a:rPr>
                                          <m:t>2</m:t>
                                        </m:r>
                                      </m:sup>
                                    </m:sSup>
                                  </m:num>
                                  <m:den>
                                    <m:r>
                                      <a:rPr lang="en-US" altLang="zh-CN" sz="1600" i="1">
                                        <a:latin typeface="Cambria Math" panose="02040503050406030204" pitchFamily="18" charset="0"/>
                                      </a:rPr>
                                      <m:t>2</m:t>
                                    </m:r>
                                  </m:den>
                                </m:f>
                              </m:e>
                              <m:e>
                                <m:r>
                                  <a:rPr lang="en-US" altLang="zh-CN" sz="1600" i="1">
                                    <a:latin typeface="Cambria Math" panose="02040503050406030204" pitchFamily="18" charset="0"/>
                                  </a:rPr>
                                  <m:t>0</m:t>
                                </m:r>
                              </m:e>
                              <m:e>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𝑞</m:t>
                                    </m:r>
                                  </m:e>
                                  <m:sub>
                                    <m:r>
                                      <a:rPr lang="en-US" altLang="zh-CN" sz="1600" i="1">
                                        <a:latin typeface="Cambria Math" panose="02040503050406030204" pitchFamily="18" charset="0"/>
                                      </a:rPr>
                                      <m:t>1</m:t>
                                    </m:r>
                                  </m:sub>
                                  <m:sup>
                                    <m:r>
                                      <a:rPr lang="en-US" altLang="zh-CN" sz="1600" i="1">
                                        <a:latin typeface="Cambria Math" panose="02040503050406030204" pitchFamily="18" charset="0"/>
                                      </a:rPr>
                                      <m:t>𝑐</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e>
                              <m:e>
                                <m:r>
                                  <a:rPr lang="en-US" altLang="zh-CN" sz="1600" i="1">
                                    <a:latin typeface="Cambria Math" panose="02040503050406030204" pitchFamily="18" charset="0"/>
                                  </a:rPr>
                                  <m:t>0</m:t>
                                </m:r>
                              </m:e>
                            </m:mr>
                            <m:mr>
                              <m:e>
                                <m:r>
                                  <a:rPr lang="en-US" altLang="zh-CN" sz="1600" i="1">
                                    <a:latin typeface="Cambria Math" panose="02040503050406030204" pitchFamily="18" charset="0"/>
                                  </a:rPr>
                                  <m:t>0</m:t>
                                </m:r>
                              </m:e>
                              <m:e>
                                <m:f>
                                  <m:fPr>
                                    <m:ctrlPr>
                                      <a:rPr lang="zh-CN" altLang="zh-CN" sz="1600" i="1">
                                        <a:latin typeface="Cambria Math" panose="02040503050406030204" pitchFamily="18" charset="0"/>
                                      </a:rPr>
                                    </m:ctrlPr>
                                  </m:fPr>
                                  <m:num>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𝑞</m:t>
                                        </m:r>
                                      </m:e>
                                      <m:sub>
                                        <m:r>
                                          <a:rPr lang="en-US" altLang="zh-CN" sz="1600" i="1">
                                            <a:latin typeface="Cambria Math" panose="02040503050406030204" pitchFamily="18" charset="0"/>
                                          </a:rPr>
                                          <m:t>2</m:t>
                                        </m:r>
                                      </m:sub>
                                      <m:sup>
                                        <m:r>
                                          <a:rPr lang="en-US" altLang="zh-CN" sz="1600" i="1">
                                            <a:latin typeface="Cambria Math" panose="02040503050406030204" pitchFamily="18" charset="0"/>
                                          </a:rPr>
                                          <m:t>𝑐</m:t>
                                        </m:r>
                                      </m:sup>
                                    </m:sSubSup>
                                    <m:r>
                                      <a:rPr lang="en-US" altLang="zh-CN" sz="1600" i="1">
                                        <a:latin typeface="Cambria Math" panose="02040503050406030204" pitchFamily="18" charset="0"/>
                                      </a:rPr>
                                      <m:t>∆</m:t>
                                    </m:r>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𝑡</m:t>
                                        </m:r>
                                      </m:e>
                                      <m:sup>
                                        <m:r>
                                          <a:rPr lang="en-US" altLang="zh-CN" sz="1600" i="1">
                                            <a:latin typeface="Cambria Math" panose="02040503050406030204" pitchFamily="18" charset="0"/>
                                          </a:rPr>
                                          <m:t>2</m:t>
                                        </m:r>
                                      </m:sup>
                                    </m:sSup>
                                  </m:num>
                                  <m:den>
                                    <m:r>
                                      <a:rPr lang="en-US" altLang="zh-CN" sz="1600" i="1">
                                        <a:latin typeface="Cambria Math" panose="02040503050406030204" pitchFamily="18" charset="0"/>
                                      </a:rPr>
                                      <m:t>2</m:t>
                                    </m:r>
                                  </m:den>
                                </m:f>
                              </m:e>
                              <m:e>
                                <m:r>
                                  <a:rPr lang="en-US" altLang="zh-CN" sz="1600" i="1">
                                    <a:latin typeface="Cambria Math" panose="02040503050406030204" pitchFamily="18" charset="0"/>
                                  </a:rPr>
                                  <m:t>0</m:t>
                                </m:r>
                              </m:e>
                              <m:e>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𝑞</m:t>
                                    </m:r>
                                  </m:e>
                                  <m:sub>
                                    <m:r>
                                      <a:rPr lang="en-US" altLang="zh-CN" sz="1600" i="1">
                                        <a:latin typeface="Cambria Math" panose="02040503050406030204" pitchFamily="18" charset="0"/>
                                      </a:rPr>
                                      <m:t>2</m:t>
                                    </m:r>
                                  </m:sub>
                                  <m:sup>
                                    <m:r>
                                      <a:rPr lang="en-US" altLang="zh-CN" sz="1600" i="1">
                                        <a:latin typeface="Cambria Math" panose="02040503050406030204" pitchFamily="18" charset="0"/>
                                      </a:rPr>
                                      <m:t>𝑐</m:t>
                                    </m:r>
                                  </m:sup>
                                </m:sSubSup>
                                <m:r>
                                  <a:rPr lang="en-US" altLang="zh-CN" sz="1600" i="1">
                                    <a:latin typeface="Cambria Math" panose="02040503050406030204" pitchFamily="18" charset="0"/>
                                  </a:rPr>
                                  <m:t>∆</m:t>
                                </m:r>
                                <m:r>
                                  <a:rPr lang="en-US" altLang="zh-CN" sz="1600" i="1">
                                    <a:latin typeface="Cambria Math" panose="02040503050406030204" pitchFamily="18" charset="0"/>
                                  </a:rPr>
                                  <m:t>𝑡</m:t>
                                </m:r>
                              </m:e>
                            </m:mr>
                          </m:m>
                        </m:e>
                      </m:d>
                    </m:oMath>
                  </m:oMathPara>
                </a14:m>
                <a:endParaRPr lang="en-US" altLang="zh-CN" sz="1600" dirty="0"/>
              </a:p>
              <a:p>
                <a:endParaRPr lang="zh-CN" altLang="zh-CN" sz="1600" dirty="0"/>
              </a:p>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𝐻</m:t>
                      </m:r>
                      <m:r>
                        <a:rPr lang="en-US" altLang="zh-CN" sz="1600" i="1">
                          <a:latin typeface="Cambria Math" panose="02040503050406030204" pitchFamily="18" charset="0"/>
                        </a:rPr>
                        <m:t>=</m:t>
                      </m:r>
                      <m:d>
                        <m:dPr>
                          <m:ctrlPr>
                            <a:rPr lang="zh-CN" altLang="zh-CN" sz="1600" i="1">
                              <a:latin typeface="Cambria Math" panose="02040503050406030204" pitchFamily="18" charset="0"/>
                            </a:rPr>
                          </m:ctrlPr>
                        </m:dPr>
                        <m:e>
                          <m:m>
                            <m:mPr>
                              <m:mcs>
                                <m:mc>
                                  <m:mcPr>
                                    <m:count m:val="4"/>
                                    <m:mcJc m:val="center"/>
                                  </m:mcPr>
                                </m:mc>
                              </m:mcs>
                              <m:ctrlPr>
                                <a:rPr lang="zh-CN" altLang="zh-CN" sz="1600" i="1">
                                  <a:latin typeface="Cambria Math" panose="02040503050406030204" pitchFamily="18" charset="0"/>
                                </a:rPr>
                              </m:ctrlPr>
                            </m:mPr>
                            <m:mr>
                              <m:e>
                                <m:r>
                                  <a:rPr lang="en-US" altLang="zh-CN" sz="1600" i="1">
                                    <a:latin typeface="Cambria Math" panose="02040503050406030204" pitchFamily="18" charset="0"/>
                                  </a:rPr>
                                  <m:t>1</m:t>
                                </m:r>
                              </m:e>
                              <m:e>
                                <m:r>
                                  <a:rPr lang="en-US" altLang="zh-CN" sz="1600" i="1">
                                    <a:latin typeface="Cambria Math" panose="02040503050406030204" pitchFamily="18" charset="0"/>
                                  </a:rPr>
                                  <m:t>0</m:t>
                                </m:r>
                              </m:e>
                              <m:e>
                                <m:r>
                                  <a:rPr lang="en-US" altLang="zh-CN" sz="1600" i="1">
                                    <a:latin typeface="Cambria Math" panose="02040503050406030204" pitchFamily="18" charset="0"/>
                                  </a:rPr>
                                  <m:t>0</m:t>
                                </m:r>
                              </m:e>
                              <m:e>
                                <m:r>
                                  <a:rPr lang="en-US" altLang="zh-CN" sz="1600" i="1">
                                    <a:latin typeface="Cambria Math" panose="02040503050406030204" pitchFamily="18" charset="0"/>
                                  </a:rPr>
                                  <m:t>0</m:t>
                                </m:r>
                              </m:e>
                            </m:mr>
                            <m:mr>
                              <m:e>
                                <m:r>
                                  <a:rPr lang="en-US" altLang="zh-CN" sz="1600" i="1">
                                    <a:latin typeface="Cambria Math" panose="02040503050406030204" pitchFamily="18" charset="0"/>
                                  </a:rPr>
                                  <m:t>0</m:t>
                                </m:r>
                              </m:e>
                              <m:e>
                                <m:r>
                                  <a:rPr lang="en-US" altLang="zh-CN" sz="1600" i="1">
                                    <a:latin typeface="Cambria Math" panose="02040503050406030204" pitchFamily="18" charset="0"/>
                                  </a:rPr>
                                  <m:t>1</m:t>
                                </m:r>
                              </m:e>
                              <m:e>
                                <m:r>
                                  <a:rPr lang="en-US" altLang="zh-CN" sz="1600" i="1">
                                    <a:latin typeface="Cambria Math" panose="02040503050406030204" pitchFamily="18" charset="0"/>
                                  </a:rPr>
                                  <m:t>0</m:t>
                                </m:r>
                              </m:e>
                              <m:e>
                                <m:r>
                                  <a:rPr lang="en-US" altLang="zh-CN" sz="1600" i="1">
                                    <a:latin typeface="Cambria Math" panose="02040503050406030204" pitchFamily="18" charset="0"/>
                                  </a:rPr>
                                  <m:t>0</m:t>
                                </m:r>
                              </m:e>
                            </m:mr>
                          </m:m>
                        </m:e>
                      </m:d>
                      <m:r>
                        <a:rPr lang="en-US" altLang="zh-CN" sz="1600" i="1">
                          <a:latin typeface="Cambria Math" panose="02040503050406030204" pitchFamily="18" charset="0"/>
                        </a:rPr>
                        <m:t>, </m:t>
                      </m:r>
                      <m:r>
                        <a:rPr lang="en-US" altLang="zh-CN" sz="1600" i="1">
                          <a:latin typeface="Cambria Math" panose="02040503050406030204" pitchFamily="18" charset="0"/>
                        </a:rPr>
                        <m:t>𝑅</m:t>
                      </m:r>
                      <m:r>
                        <a:rPr lang="en-US" altLang="zh-CN" sz="1600" i="1">
                          <a:latin typeface="Cambria Math" panose="02040503050406030204" pitchFamily="18" charset="0"/>
                        </a:rPr>
                        <m:t>=</m:t>
                      </m:r>
                      <m:d>
                        <m:dPr>
                          <m:ctrlPr>
                            <a:rPr lang="zh-CN" altLang="zh-CN" sz="1600" i="1">
                              <a:latin typeface="Cambria Math" panose="02040503050406030204" pitchFamily="18" charset="0"/>
                            </a:rPr>
                          </m:ctrlPr>
                        </m:dPr>
                        <m:e>
                          <m:m>
                            <m:mPr>
                              <m:mcs>
                                <m:mc>
                                  <m:mcPr>
                                    <m:count m:val="2"/>
                                    <m:mcJc m:val="center"/>
                                  </m:mcPr>
                                </m:mc>
                              </m:mcs>
                              <m:ctrlPr>
                                <a:rPr lang="zh-CN" altLang="zh-CN" sz="1600" i="1">
                                  <a:latin typeface="Cambria Math" panose="02040503050406030204" pitchFamily="18" charset="0"/>
                                </a:rPr>
                              </m:ctrlPr>
                            </m:mPr>
                            <m:mr>
                              <m:e>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𝜎</m:t>
                                    </m:r>
                                  </m:e>
                                  <m:sub>
                                    <m:r>
                                      <a:rPr lang="en-US" altLang="zh-CN" sz="1600" i="1">
                                        <a:latin typeface="Cambria Math" panose="02040503050406030204" pitchFamily="18" charset="0"/>
                                      </a:rPr>
                                      <m:t>1</m:t>
                                    </m:r>
                                  </m:sub>
                                  <m:sup>
                                    <m:r>
                                      <a:rPr lang="en-US" altLang="zh-CN" sz="1600" i="1">
                                        <a:latin typeface="Cambria Math" panose="02040503050406030204" pitchFamily="18" charset="0"/>
                                      </a:rPr>
                                      <m:t>2</m:t>
                                    </m:r>
                                  </m:sup>
                                </m:sSubSup>
                              </m:e>
                              <m:e>
                                <m:r>
                                  <a:rPr lang="en-US" altLang="zh-CN" sz="1600" i="1">
                                    <a:latin typeface="Cambria Math" panose="02040503050406030204" pitchFamily="18" charset="0"/>
                                  </a:rPr>
                                  <m:t>0</m:t>
                                </m:r>
                              </m:e>
                            </m:mr>
                            <m:mr>
                              <m:e>
                                <m:r>
                                  <a:rPr lang="en-US" altLang="zh-CN" sz="1600" i="1">
                                    <a:latin typeface="Cambria Math" panose="02040503050406030204" pitchFamily="18" charset="0"/>
                                  </a:rPr>
                                  <m:t>0</m:t>
                                </m:r>
                              </m:e>
                              <m:e>
                                <m:sSubSup>
                                  <m:sSubSupPr>
                                    <m:ctrlPr>
                                      <a:rPr lang="zh-CN" altLang="zh-CN" sz="1600" i="1">
                                        <a:latin typeface="Cambria Math" panose="02040503050406030204" pitchFamily="18" charset="0"/>
                                      </a:rPr>
                                    </m:ctrlPr>
                                  </m:sSubSupPr>
                                  <m:e>
                                    <m:r>
                                      <a:rPr lang="en-US" altLang="zh-CN" sz="1600" i="1">
                                        <a:latin typeface="Cambria Math" panose="02040503050406030204" pitchFamily="18" charset="0"/>
                                      </a:rPr>
                                      <m:t>𝜎</m:t>
                                    </m:r>
                                  </m:e>
                                  <m:sub>
                                    <m:r>
                                      <a:rPr lang="en-US" altLang="zh-CN" sz="1600" i="1">
                                        <a:latin typeface="Cambria Math" panose="02040503050406030204" pitchFamily="18" charset="0"/>
                                      </a:rPr>
                                      <m:t>2</m:t>
                                    </m:r>
                                  </m:sub>
                                  <m:sup>
                                    <m:r>
                                      <a:rPr lang="en-US" altLang="zh-CN" sz="1600" i="1">
                                        <a:latin typeface="Cambria Math" panose="02040503050406030204" pitchFamily="18" charset="0"/>
                                      </a:rPr>
                                      <m:t>2</m:t>
                                    </m:r>
                                  </m:sup>
                                </m:sSubSup>
                              </m:e>
                            </m:mr>
                          </m:m>
                        </m:e>
                      </m:d>
                    </m:oMath>
                  </m:oMathPara>
                </a14:m>
                <a:endParaRPr lang="zh-CN" altLang="en-US" sz="1600" dirty="0"/>
              </a:p>
            </p:txBody>
          </p:sp>
        </mc:Choice>
        <mc:Fallback xmlns="">
          <p:sp>
            <p:nvSpPr>
              <p:cNvPr id="11" name="文本框 10">
                <a:extLst>
                  <a:ext uri="{FF2B5EF4-FFF2-40B4-BE49-F238E27FC236}">
                    <a16:creationId xmlns:a16="http://schemas.microsoft.com/office/drawing/2014/main" id="{7B6B1E9E-F2CE-46E3-A48A-09838DD732DE}"/>
                  </a:ext>
                </a:extLst>
              </p:cNvPr>
              <p:cNvSpPr txBox="1">
                <a:spLocks noRot="1" noChangeAspect="1" noMove="1" noResize="1" noEditPoints="1" noAdjustHandles="1" noChangeArrowheads="1" noChangeShapeType="1" noTextEdit="1"/>
              </p:cNvSpPr>
              <p:nvPr/>
            </p:nvSpPr>
            <p:spPr>
              <a:xfrm>
                <a:off x="5744782" y="2567825"/>
                <a:ext cx="5731634" cy="300274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1705235"/>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7</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2236510"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感知模块</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A3F7AAC-3851-4250-8558-C8ECE75DAE00}"/>
                  </a:ext>
                </a:extLst>
              </p:cNvPr>
              <p:cNvSpPr txBox="1"/>
              <p:nvPr/>
            </p:nvSpPr>
            <p:spPr>
              <a:xfrm>
                <a:off x="810823" y="2323208"/>
                <a:ext cx="871021"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匀速</a:t>
                </a:r>
                <a:endParaRPr lang="en-US" altLang="zh-CN" dirty="0">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rPr>
                        <m:t>1</m:t>
                      </m:r>
                      <m:r>
                        <a:rPr lang="en-US" altLang="zh-CN" i="1" dirty="0" smtClean="0">
                          <a:latin typeface="Cambria Math" panose="02040503050406030204" pitchFamily="18" charset="0"/>
                          <a:ea typeface="微软雅黑" panose="020B0503020204020204" pitchFamily="34" charset="-122"/>
                        </a:rPr>
                        <m:t>𝑚</m:t>
                      </m:r>
                      <m:r>
                        <a:rPr lang="en-US" altLang="zh-CN" i="1" dirty="0" smtClean="0">
                          <a:latin typeface="Cambria Math" panose="02040503050406030204" pitchFamily="18" charset="0"/>
                          <a:ea typeface="微软雅黑" panose="020B0503020204020204" pitchFamily="34" charset="-122"/>
                        </a:rPr>
                        <m:t>/</m:t>
                      </m:r>
                      <m:r>
                        <a:rPr lang="en-US" altLang="zh-CN" i="1" dirty="0" smtClean="0">
                          <a:latin typeface="Cambria Math" panose="02040503050406030204" pitchFamily="18" charset="0"/>
                          <a:ea typeface="微软雅黑" panose="020B0503020204020204" pitchFamily="34" charset="-122"/>
                        </a:rPr>
                        <m:t>𝑠</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EA3F7AAC-3851-4250-8558-C8ECE75DAE00}"/>
                  </a:ext>
                </a:extLst>
              </p:cNvPr>
              <p:cNvSpPr txBox="1">
                <a:spLocks noRot="1" noChangeAspect="1" noMove="1" noResize="1" noEditPoints="1" noAdjustHandles="1" noChangeArrowheads="1" noChangeShapeType="1" noTextEdit="1"/>
              </p:cNvSpPr>
              <p:nvPr/>
            </p:nvSpPr>
            <p:spPr>
              <a:xfrm>
                <a:off x="810823" y="2323208"/>
                <a:ext cx="871021" cy="646331"/>
              </a:xfrm>
              <a:prstGeom prst="rect">
                <a:avLst/>
              </a:prstGeom>
              <a:blipFill>
                <a:blip r:embed="rId4"/>
                <a:stretch>
                  <a:fillRect t="-4717" b="-8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3A06C83-719F-4BFE-B6F7-BFB25F92D529}"/>
                  </a:ext>
                </a:extLst>
              </p:cNvPr>
              <p:cNvSpPr txBox="1"/>
              <p:nvPr/>
            </p:nvSpPr>
            <p:spPr>
              <a:xfrm>
                <a:off x="715932" y="4995106"/>
                <a:ext cx="1095621"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匀加速</a:t>
                </a:r>
                <a:endParaRPr lang="en-US" altLang="zh-CN" dirty="0">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0.1</m:t>
                      </m:r>
                      <m:r>
                        <a:rPr lang="en-US" altLang="zh-CN" b="0" i="1" smtClean="0">
                          <a:latin typeface="Cambria Math" panose="02040503050406030204" pitchFamily="18" charset="0"/>
                          <a:ea typeface="微软雅黑" panose="020B0503020204020204" pitchFamily="34" charset="-122"/>
                        </a:rPr>
                        <m:t>𝑚</m:t>
                      </m:r>
                      <m:r>
                        <a:rPr lang="en-US" altLang="zh-CN" b="0" i="1" smtClean="0">
                          <a:latin typeface="Cambria Math" panose="02040503050406030204" pitchFamily="18" charset="0"/>
                          <a:ea typeface="微软雅黑" panose="020B0503020204020204" pitchFamily="34" charset="-122"/>
                        </a:rPr>
                        <m:t>/</m:t>
                      </m:r>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𝑠</m:t>
                          </m:r>
                        </m:e>
                        <m:sup>
                          <m:r>
                            <a:rPr lang="en-US" altLang="zh-CN" b="0" i="1" smtClean="0">
                              <a:latin typeface="Cambria Math" panose="02040503050406030204" pitchFamily="18" charset="0"/>
                              <a:ea typeface="微软雅黑" panose="020B0503020204020204" pitchFamily="34" charset="-122"/>
                            </a:rPr>
                            <m:t>2</m:t>
                          </m:r>
                        </m:sup>
                      </m:sSup>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21" name="文本框 20">
                <a:extLst>
                  <a:ext uri="{FF2B5EF4-FFF2-40B4-BE49-F238E27FC236}">
                    <a16:creationId xmlns:a16="http://schemas.microsoft.com/office/drawing/2014/main" id="{33A06C83-719F-4BFE-B6F7-BFB25F92D529}"/>
                  </a:ext>
                </a:extLst>
              </p:cNvPr>
              <p:cNvSpPr txBox="1">
                <a:spLocks noRot="1" noChangeAspect="1" noMove="1" noResize="1" noEditPoints="1" noAdjustHandles="1" noChangeArrowheads="1" noChangeShapeType="1" noTextEdit="1"/>
              </p:cNvSpPr>
              <p:nvPr/>
            </p:nvSpPr>
            <p:spPr>
              <a:xfrm>
                <a:off x="715932" y="4995106"/>
                <a:ext cx="1095621" cy="646331"/>
              </a:xfrm>
              <a:prstGeom prst="rect">
                <a:avLst/>
              </a:prstGeom>
              <a:blipFill>
                <a:blip r:embed="rId5"/>
                <a:stretch>
                  <a:fillRect t="-4717" b="-8491"/>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CFCCD132-E531-4312-A67A-FCB5DDE819A4}"/>
              </a:ext>
            </a:extLst>
          </p:cNvPr>
          <p:cNvPicPr>
            <a:picLocks noChangeAspect="1"/>
          </p:cNvPicPr>
          <p:nvPr/>
        </p:nvPicPr>
        <p:blipFill>
          <a:blip r:embed="rId6">
            <a:clrChange>
              <a:clrFrom>
                <a:srgbClr val="F0F0F0"/>
              </a:clrFrom>
              <a:clrTo>
                <a:srgbClr val="F0F0F0">
                  <a:alpha val="0"/>
                </a:srgbClr>
              </a:clrTo>
            </a:clrChange>
          </a:blip>
          <a:stretch>
            <a:fillRect/>
          </a:stretch>
        </p:blipFill>
        <p:spPr>
          <a:xfrm>
            <a:off x="2090474" y="4070421"/>
            <a:ext cx="7990114" cy="2441279"/>
          </a:xfrm>
          <a:prstGeom prst="rect">
            <a:avLst/>
          </a:prstGeom>
        </p:spPr>
      </p:pic>
      <p:pic>
        <p:nvPicPr>
          <p:cNvPr id="15" name="图片 14">
            <a:extLst>
              <a:ext uri="{FF2B5EF4-FFF2-40B4-BE49-F238E27FC236}">
                <a16:creationId xmlns:a16="http://schemas.microsoft.com/office/drawing/2014/main" id="{7ADEED59-3E20-4D70-834B-17E5D3B6D7DD}"/>
              </a:ext>
            </a:extLst>
          </p:cNvPr>
          <p:cNvPicPr>
            <a:picLocks noChangeAspect="1"/>
          </p:cNvPicPr>
          <p:nvPr/>
        </p:nvPicPr>
        <p:blipFill>
          <a:blip r:embed="rId7">
            <a:clrChange>
              <a:clrFrom>
                <a:srgbClr val="F0F0F0"/>
              </a:clrFrom>
              <a:clrTo>
                <a:srgbClr val="F0F0F0">
                  <a:alpha val="0"/>
                </a:srgbClr>
              </a:clrTo>
            </a:clrChange>
          </a:blip>
          <a:stretch>
            <a:fillRect/>
          </a:stretch>
        </p:blipFill>
        <p:spPr>
          <a:xfrm>
            <a:off x="2090474" y="1417842"/>
            <a:ext cx="7990114" cy="241211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1069013-38C0-4B4B-9DE3-18F9EB77FD27}"/>
                  </a:ext>
                </a:extLst>
              </p:cNvPr>
              <p:cNvSpPr txBox="1"/>
              <p:nvPr/>
            </p:nvSpPr>
            <p:spPr>
              <a:xfrm>
                <a:off x="203549" y="1580967"/>
                <a:ext cx="176760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zh-CN" altLang="en-US" sz="2000" i="1" smtClean="0">
                              <a:latin typeface="Cambria Math" panose="02040503050406030204" pitchFamily="18" charset="0"/>
                              <a:ea typeface="微软雅黑" panose="020B0503020204020204" pitchFamily="34" charset="-122"/>
                            </a:rPr>
                            <m:t>𝜎</m:t>
                          </m:r>
                        </m:e>
                        <m:sub>
                          <m:r>
                            <a:rPr lang="en-US" altLang="zh-CN" sz="2000" b="0" i="1" smtClean="0">
                              <a:latin typeface="Cambria Math" panose="02040503050406030204" pitchFamily="18" charset="0"/>
                              <a:ea typeface="微软雅黑" panose="020B0503020204020204" pitchFamily="34" charset="-122"/>
                            </a:rPr>
                            <m:t>1</m:t>
                          </m:r>
                        </m:sub>
                      </m:sSub>
                      <m:r>
                        <a:rPr lang="en-US" altLang="zh-CN" sz="2000" b="0" i="1" smtClean="0">
                          <a:latin typeface="Cambria Math" panose="02040503050406030204" pitchFamily="18" charset="0"/>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zh-CN" altLang="en-US" sz="2000" i="1" smtClean="0">
                              <a:latin typeface="Cambria Math" panose="02040503050406030204" pitchFamily="18" charset="0"/>
                              <a:ea typeface="微软雅黑" panose="020B0503020204020204" pitchFamily="34" charset="-122"/>
                            </a:rPr>
                            <m:t>𝜎</m:t>
                          </m:r>
                        </m:e>
                        <m:sub>
                          <m:r>
                            <a:rPr lang="en-US" altLang="zh-CN" sz="2000" b="0" i="1" smtClean="0">
                              <a:latin typeface="Cambria Math" panose="02040503050406030204" pitchFamily="18" charset="0"/>
                              <a:ea typeface="微软雅黑" panose="020B0503020204020204" pitchFamily="34" charset="-122"/>
                            </a:rPr>
                            <m:t>2</m:t>
                          </m:r>
                        </m:sub>
                      </m:sSub>
                      <m:r>
                        <a:rPr lang="en-US" altLang="zh-CN" sz="2000" b="0" i="1" smtClean="0">
                          <a:latin typeface="Cambria Math" panose="02040503050406030204" pitchFamily="18" charset="0"/>
                          <a:ea typeface="微软雅黑" panose="020B0503020204020204" pitchFamily="34" charset="-122"/>
                        </a:rPr>
                        <m:t>=0.2</m:t>
                      </m:r>
                    </m:oMath>
                  </m:oMathPara>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5" name="文本框 4">
                <a:extLst>
                  <a:ext uri="{FF2B5EF4-FFF2-40B4-BE49-F238E27FC236}">
                    <a16:creationId xmlns:a16="http://schemas.microsoft.com/office/drawing/2014/main" id="{71069013-38C0-4B4B-9DE3-18F9EB77FD27}"/>
                  </a:ext>
                </a:extLst>
              </p:cNvPr>
              <p:cNvSpPr txBox="1">
                <a:spLocks noRot="1" noChangeAspect="1" noMove="1" noResize="1" noEditPoints="1" noAdjustHandles="1" noChangeArrowheads="1" noChangeShapeType="1" noTextEdit="1"/>
              </p:cNvSpPr>
              <p:nvPr/>
            </p:nvSpPr>
            <p:spPr>
              <a:xfrm>
                <a:off x="203549" y="1580967"/>
                <a:ext cx="1767600" cy="400110"/>
              </a:xfrm>
              <a:prstGeom prst="rect">
                <a:avLst/>
              </a:prstGeom>
              <a:blipFill>
                <a:blip r:embed="rId8"/>
                <a:stretch>
                  <a:fillRect b="-1515"/>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86F20A91-0A85-47DA-9046-FD842B366D4B}"/>
              </a:ext>
            </a:extLst>
          </p:cNvPr>
          <p:cNvSpPr txBox="1"/>
          <p:nvPr/>
        </p:nvSpPr>
        <p:spPr>
          <a:xfrm>
            <a:off x="10199914" y="1902813"/>
            <a:ext cx="1552028" cy="1526187"/>
          </a:xfrm>
          <a:prstGeom prst="rect">
            <a:avLst/>
          </a:prstGeom>
          <a:noFill/>
        </p:spPr>
        <p:txBody>
          <a:bodyPr wrap="non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误差平方和：</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滤波前 </a:t>
            </a:r>
            <a:r>
              <a:rPr lang="en-US" altLang="zh-CN" sz="1600" dirty="0">
                <a:latin typeface="微软雅黑" panose="020B0503020204020204" pitchFamily="34" charset="-122"/>
                <a:ea typeface="微软雅黑" panose="020B0503020204020204" pitchFamily="34" charset="-122"/>
              </a:rPr>
              <a:t>3.0839</a:t>
            </a:r>
          </a:p>
          <a:p>
            <a:pPr>
              <a:lnSpc>
                <a:spcPct val="150000"/>
              </a:lnSpc>
            </a:pPr>
            <a:r>
              <a:rPr lang="zh-CN" altLang="en-US" sz="1600" dirty="0">
                <a:latin typeface="微软雅黑" panose="020B0503020204020204" pitchFamily="34" charset="-122"/>
                <a:ea typeface="微软雅黑" panose="020B0503020204020204" pitchFamily="34" charset="-122"/>
              </a:rPr>
              <a:t>滤波后 </a:t>
            </a:r>
            <a:r>
              <a:rPr lang="en-US" altLang="zh-CN" sz="1600" dirty="0">
                <a:latin typeface="微软雅黑" panose="020B0503020204020204" pitchFamily="34" charset="-122"/>
                <a:ea typeface="微软雅黑" panose="020B0503020204020204" pitchFamily="34" charset="-122"/>
              </a:rPr>
              <a:t>2.5693</a:t>
            </a:r>
          </a:p>
          <a:p>
            <a:pPr>
              <a:lnSpc>
                <a:spcPct val="150000"/>
              </a:lnSpc>
            </a:pPr>
            <a:r>
              <a:rPr lang="zh-CN" altLang="en-US" sz="1600" b="1" dirty="0">
                <a:latin typeface="微软雅黑" panose="020B0503020204020204" pitchFamily="34" charset="-122"/>
                <a:ea typeface="微软雅黑" panose="020B0503020204020204" pitchFamily="34" charset="-122"/>
              </a:rPr>
              <a:t>减小</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16.69%</a:t>
            </a:r>
            <a:endParaRPr lang="zh-CN" altLang="en-US" sz="16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2FC48321-7AC1-4A4D-ADBF-AFEE134835D0}"/>
              </a:ext>
            </a:extLst>
          </p:cNvPr>
          <p:cNvSpPr txBox="1"/>
          <p:nvPr/>
        </p:nvSpPr>
        <p:spPr>
          <a:xfrm>
            <a:off x="10199914" y="4653517"/>
            <a:ext cx="1552028" cy="1156855"/>
          </a:xfrm>
          <a:prstGeom prst="rect">
            <a:avLst/>
          </a:prstGeom>
          <a:noFill/>
        </p:spPr>
        <p:txBody>
          <a:bodyPr wrap="non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滤波前 </a:t>
            </a:r>
            <a:r>
              <a:rPr lang="en-US" altLang="zh-CN" sz="1600" dirty="0">
                <a:latin typeface="微软雅黑" panose="020B0503020204020204" pitchFamily="34" charset="-122"/>
                <a:ea typeface="微软雅黑" panose="020B0503020204020204" pitchFamily="34" charset="-122"/>
              </a:rPr>
              <a:t>3.5232</a:t>
            </a:r>
          </a:p>
          <a:p>
            <a:pPr>
              <a:lnSpc>
                <a:spcPct val="150000"/>
              </a:lnSpc>
            </a:pPr>
            <a:r>
              <a:rPr lang="zh-CN" altLang="en-US" sz="1600" dirty="0">
                <a:latin typeface="微软雅黑" panose="020B0503020204020204" pitchFamily="34" charset="-122"/>
                <a:ea typeface="微软雅黑" panose="020B0503020204020204" pitchFamily="34" charset="-122"/>
              </a:rPr>
              <a:t>滤波后 </a:t>
            </a:r>
            <a:r>
              <a:rPr lang="en-US" altLang="zh-CN" sz="1600" dirty="0">
                <a:latin typeface="微软雅黑" panose="020B0503020204020204" pitchFamily="34" charset="-122"/>
                <a:ea typeface="微软雅黑" panose="020B0503020204020204" pitchFamily="34" charset="-122"/>
              </a:rPr>
              <a:t>2.8633</a:t>
            </a:r>
          </a:p>
          <a:p>
            <a:pPr>
              <a:lnSpc>
                <a:spcPct val="150000"/>
              </a:lnSpc>
            </a:pPr>
            <a:r>
              <a:rPr lang="zh-CN" altLang="en-US" sz="1600" b="1" dirty="0">
                <a:latin typeface="微软雅黑" panose="020B0503020204020204" pitchFamily="34" charset="-122"/>
                <a:ea typeface="微软雅黑" panose="020B0503020204020204" pitchFamily="34" charset="-122"/>
              </a:rPr>
              <a:t>减小</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18.73%</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1384730"/>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8</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2236510"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预测模块</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242F69F-6A0E-4BE9-AE0E-09AA19902E56}"/>
                  </a:ext>
                </a:extLst>
              </p:cNvPr>
              <p:cNvSpPr txBox="1"/>
              <p:nvPr/>
            </p:nvSpPr>
            <p:spPr>
              <a:xfrm>
                <a:off x="1527379" y="2702540"/>
                <a:ext cx="5978739" cy="3154197"/>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令</a:t>
                </a:r>
                <a14:m>
                  <m:oMath xmlns:m="http://schemas.openxmlformats.org/officeDocument/2006/math">
                    <m:r>
                      <a:rPr lang="en-US" altLang="zh-CN" b="0" i="0" dirty="0" smtClean="0">
                        <a:latin typeface="Cambria Math" panose="02040503050406030204" pitchFamily="18" charset="0"/>
                      </a:rPr>
                      <m:t> </m:t>
                    </m:r>
                    <m:r>
                      <m:rPr>
                        <m:sty m:val="p"/>
                      </m:rPr>
                      <a:rPr lang="en-US" altLang="zh-CN" i="1" dirty="0" smtClean="0">
                        <a:latin typeface="Cambria Math" panose="02040503050406030204" pitchFamily="18" charset="0"/>
                      </a:rPr>
                      <m:t>t</m:t>
                    </m:r>
                    <m:r>
                      <a:rPr lang="en-US" altLang="zh-CN" b="0" i="1" dirty="0" smtClean="0">
                        <a:latin typeface="Cambria Math" panose="02040503050406030204" pitchFamily="18" charset="0"/>
                      </a:rPr>
                      <m:t> </m:t>
                    </m:r>
                  </m:oMath>
                </a14:m>
                <a:r>
                  <a:rPr lang="zh-CN" altLang="en-US" dirty="0">
                    <a:latin typeface="微软雅黑" panose="020B0503020204020204" pitchFamily="34" charset="-122"/>
                    <a:ea typeface="微软雅黑" panose="020B0503020204020204" pitchFamily="34" charset="-122"/>
                  </a:rPr>
                  <a:t>时刻目标所在位置为</a:t>
                </a:r>
                <a14:m>
                  <m:oMath xmlns:m="http://schemas.openxmlformats.org/officeDocument/2006/math">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，则有</a:t>
                </a:r>
                <a14:m>
                  <m:oMath xmlns:m="http://schemas.openxmlformats.org/officeDocument/2006/math">
                    <m:r>
                      <a:rPr lang="en-US" altLang="zh-CN" i="1">
                        <a:latin typeface="Cambria Math" panose="02040503050406030204" pitchFamily="18" charset="0"/>
                      </a:rPr>
                      <m:t>𝑇</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𝑅</m:t>
                        </m:r>
                      </m:e>
                      <m:sup>
                        <m:r>
                          <a:rPr lang="en-US" altLang="zh-CN" i="1">
                            <a:latin typeface="Cambria Math" panose="02040503050406030204" pitchFamily="18" charset="0"/>
                            <a:ea typeface="Cambria Math" panose="02040503050406030204" pitchFamily="18" charset="0"/>
                          </a:rPr>
                          <m:t>2</m:t>
                        </m:r>
                      </m:sup>
                    </m:sSup>
                  </m:oMath>
                </a14:m>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如右所示，将</a:t>
                </a:r>
                <a14:m>
                  <m:oMath xmlns:m="http://schemas.openxmlformats.org/officeDocument/2006/math">
                    <m:r>
                      <a:rPr lang="en-US" altLang="zh-CN" i="1" smtClean="0">
                        <a:latin typeface="Cambria Math" panose="02040503050406030204" pitchFamily="18" charset="0"/>
                      </a:rPr>
                      <m:t>𝑇</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r>
                  <a:rPr lang="zh-CN" altLang="en-US" dirty="0">
                    <a:latin typeface="微软雅黑" panose="020B0503020204020204" pitchFamily="34" charset="-122"/>
                    <a:ea typeface="微软雅黑" panose="020B0503020204020204" pitchFamily="34" charset="-122"/>
                  </a:rPr>
                  <a:t>化成关于</a:t>
                </a:r>
                <a14:m>
                  <m:oMath xmlns:m="http://schemas.openxmlformats.org/officeDocument/2006/math">
                    <m:r>
                      <m:rPr>
                        <m:nor/>
                      </m:rPr>
                      <a:rPr lang="zh-CN" altLang="en-US" dirty="0">
                        <a:latin typeface="微软雅黑" panose="020B0503020204020204" pitchFamily="34" charset="-122"/>
                        <a:ea typeface="微软雅黑" panose="020B0503020204020204" pitchFamily="34" charset="-122"/>
                      </a:rPr>
                      <m:t>时间</m:t>
                    </m:r>
                    <m:r>
                      <a:rPr lang="en-US" altLang="zh-CN" b="0" i="1" dirty="0"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oMath>
                </a14:m>
                <a:r>
                  <a:rPr lang="zh-CN" altLang="en-US" dirty="0">
                    <a:latin typeface="微软雅黑" panose="020B0503020204020204" pitchFamily="34" charset="-122"/>
                    <a:ea typeface="微软雅黑" panose="020B0503020204020204" pitchFamily="34" charset="-122"/>
                  </a:rPr>
                  <a:t>的</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𝑛</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 </m:t>
                    </m:r>
                  </m:oMath>
                </a14:m>
                <a:r>
                  <a:rPr lang="zh-CN" altLang="en-US" dirty="0">
                    <a:latin typeface="微软雅黑" panose="020B0503020204020204" pitchFamily="34" charset="-122"/>
                    <a:ea typeface="微软雅黑" panose="020B0503020204020204" pitchFamily="34" charset="-122"/>
                  </a:rPr>
                  <a:t>次多项式</a:t>
                </a:r>
                <a14:m>
                  <m:oMath xmlns:m="http://schemas.openxmlformats.org/officeDocument/2006/math">
                    <m:acc>
                      <m:accPr>
                        <m:chr m:val="̂"/>
                        <m:ctrlPr>
                          <a:rPr lang="zh-CN" altLang="en-US"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𝑇</m:t>
                        </m:r>
                      </m:e>
                    </m:acc>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𝑡</m:t>
                    </m:r>
                    <m:r>
                      <a:rPr lang="en-US" altLang="zh-CN" b="0" i="1" smtClean="0">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对目标的历史观测位置记为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2</m:t>
                        </m:r>
                      </m:sup>
                    </m:sSup>
                  </m:oMath>
                </a14:m>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用</a:t>
                </a:r>
                <a14:m>
                  <m:oMath xmlns:m="http://schemas.openxmlformats.org/officeDocument/2006/math">
                    <m:acc>
                      <m:accPr>
                        <m:chr m:val="̂"/>
                        <m:ctrlPr>
                          <a:rPr lang="zh-CN" altLang="en-US"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𝑇</m:t>
                        </m:r>
                      </m:e>
                    </m:acc>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𝑡</m:t>
                    </m:r>
                    <m:r>
                      <a:rPr lang="en-US" altLang="zh-CN" i="1">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oMath>
                </a14:m>
                <a:r>
                  <a:rPr lang="zh-CN" altLang="en-US" dirty="0">
                    <a:latin typeface="微软雅黑" panose="020B0503020204020204" pitchFamily="34" charset="-122"/>
                    <a:ea typeface="微软雅黑" panose="020B0503020204020204" pitchFamily="34" charset="-122"/>
                  </a:rPr>
                  <a:t>做</a:t>
                </a:r>
                <a:r>
                  <a:rPr lang="en-US" altLang="zh-CN" dirty="0">
                    <a:latin typeface="微软雅黑" panose="020B0503020204020204" pitchFamily="34" charset="-122"/>
                    <a:ea typeface="微软雅黑" panose="020B0503020204020204" pitchFamily="34" charset="-122"/>
                  </a:rPr>
                  <a:t>L2</a:t>
                </a:r>
                <a:r>
                  <a:rPr lang="zh-CN" altLang="en-US" dirty="0">
                    <a:latin typeface="微软雅黑" panose="020B0503020204020204" pitchFamily="34" charset="-122"/>
                    <a:ea typeface="微软雅黑" panose="020B0503020204020204" pitchFamily="34" charset="-122"/>
                  </a:rPr>
                  <a:t>的逼近：</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使用最小二乘法求解多项式参数</a:t>
                </a:r>
              </a:p>
            </p:txBody>
          </p:sp>
        </mc:Choice>
        <mc:Fallback xmlns="">
          <p:sp>
            <p:nvSpPr>
              <p:cNvPr id="7" name="文本框 6">
                <a:extLst>
                  <a:ext uri="{FF2B5EF4-FFF2-40B4-BE49-F238E27FC236}">
                    <a16:creationId xmlns:a16="http://schemas.microsoft.com/office/drawing/2014/main" id="{1242F69F-6A0E-4BE9-AE0E-09AA19902E56}"/>
                  </a:ext>
                </a:extLst>
              </p:cNvPr>
              <p:cNvSpPr txBox="1">
                <a:spLocks noRot="1" noChangeAspect="1" noMove="1" noResize="1" noEditPoints="1" noAdjustHandles="1" noChangeArrowheads="1" noChangeShapeType="1" noTextEdit="1"/>
              </p:cNvSpPr>
              <p:nvPr/>
            </p:nvSpPr>
            <p:spPr>
              <a:xfrm>
                <a:off x="1527379" y="2702540"/>
                <a:ext cx="5978739" cy="3154197"/>
              </a:xfrm>
              <a:prstGeom prst="rect">
                <a:avLst/>
              </a:prstGeom>
              <a:blipFill>
                <a:blip r:embed="rId4"/>
                <a:stretch>
                  <a:fillRect l="-918" t="-965" b="-1931"/>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71187AEC-FF57-469E-8799-322BEAA0A264}"/>
              </a:ext>
            </a:extLst>
          </p:cNvPr>
          <p:cNvSpPr txBox="1"/>
          <p:nvPr/>
        </p:nvSpPr>
        <p:spPr>
          <a:xfrm>
            <a:off x="1527379" y="1822575"/>
            <a:ext cx="3581430"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未来轨迹预测：多项式拟合</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3849B0F-9947-4DAC-8FDA-80380A237269}"/>
                  </a:ext>
                </a:extLst>
              </p:cNvPr>
              <p:cNvSpPr txBox="1"/>
              <p:nvPr/>
            </p:nvSpPr>
            <p:spPr>
              <a:xfrm>
                <a:off x="7735549" y="1822575"/>
                <a:ext cx="2929072" cy="41163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𝑇</m:t>
                      </m:r>
                      <m:d>
                        <m:dPr>
                          <m:ctrlPr>
                            <a:rPr lang="zh-CN"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=0</m:t>
                          </m:r>
                        </m:sub>
                        <m:sup>
                          <m:r>
                            <a:rPr lang="en-US" altLang="zh-CN" i="1">
                              <a:latin typeface="Cambria Math" panose="02040503050406030204" pitchFamily="18" charset="0"/>
                            </a:rPr>
                            <m:t>∞</m:t>
                          </m:r>
                        </m:sup>
                        <m:e>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𝑇</m:t>
                                  </m:r>
                                </m:e>
                                <m:sup>
                                  <m:d>
                                    <m:dPr>
                                      <m:ctrlPr>
                                        <a:rPr lang="zh-CN" altLang="zh-CN" i="1">
                                          <a:latin typeface="Cambria Math" panose="02040503050406030204" pitchFamily="18" charset="0"/>
                                        </a:rPr>
                                      </m:ctrlPr>
                                    </m:dPr>
                                    <m:e>
                                      <m:r>
                                        <a:rPr lang="en-US" altLang="zh-CN" i="1">
                                          <a:latin typeface="Cambria Math" panose="02040503050406030204" pitchFamily="18" charset="0"/>
                                        </a:rPr>
                                        <m:t>𝑖</m:t>
                                      </m:r>
                                    </m:e>
                                  </m:d>
                                </m:sup>
                              </m:sSup>
                              <m:d>
                                <m:dPr>
                                  <m:ctrlPr>
                                    <a:rPr lang="zh-CN" altLang="zh-CN" i="1">
                                      <a:latin typeface="Cambria Math" panose="02040503050406030204" pitchFamily="18" charset="0"/>
                                    </a:rPr>
                                  </m:ctrlPr>
                                </m:dPr>
                                <m:e>
                                  <m:r>
                                    <a:rPr lang="en-US" altLang="zh-CN" i="1">
                                      <a:latin typeface="Cambria Math" panose="02040503050406030204" pitchFamily="18" charset="0"/>
                                    </a:rPr>
                                    <m:t>0</m:t>
                                  </m:r>
                                </m:e>
                              </m:d>
                            </m:num>
                            <m:den>
                              <m:r>
                                <a:rPr lang="en-US" altLang="zh-CN" i="1">
                                  <a:latin typeface="Cambria Math" panose="02040503050406030204" pitchFamily="18" charset="0"/>
                                </a:rPr>
                                <m:t>𝑖</m:t>
                              </m:r>
                              <m:r>
                                <a:rPr lang="en-US" altLang="zh-CN" i="1">
                                  <a:latin typeface="Cambria Math" panose="02040503050406030204" pitchFamily="18" charset="0"/>
                                </a:rPr>
                                <m:t>!</m:t>
                              </m:r>
                            </m:den>
                          </m:f>
                        </m:e>
                      </m:nary>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𝑡</m:t>
                          </m:r>
                        </m:e>
                        <m:sup>
                          <m:r>
                            <a:rPr lang="en-US" altLang="zh-CN" i="1">
                              <a:latin typeface="Cambria Math" panose="02040503050406030204" pitchFamily="18" charset="0"/>
                            </a:rPr>
                            <m:t>𝑖</m:t>
                          </m:r>
                        </m:sup>
                      </m:sSup>
                    </m:oMath>
                  </m:oMathPara>
                </a14:m>
                <a:endParaRPr lang="en-US" altLang="zh-CN" dirty="0"/>
              </a:p>
              <a:p>
                <a:endParaRPr lang="zh-CN" altLang="zh-CN" sz="1100"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=0</m:t>
                          </m:r>
                        </m:sub>
                        <m:sup>
                          <m:sSub>
                            <m:sSubPr>
                              <m:ctrlPr>
                                <a:rPr lang="zh-CN"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𝑡</m:t>
                              </m:r>
                            </m:sub>
                          </m:sSub>
                        </m:sup>
                        <m:e>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𝑇</m:t>
                                  </m:r>
                                </m:e>
                                <m:sup>
                                  <m:d>
                                    <m:dPr>
                                      <m:ctrlPr>
                                        <a:rPr lang="zh-CN" altLang="zh-CN" i="1">
                                          <a:latin typeface="Cambria Math" panose="02040503050406030204" pitchFamily="18" charset="0"/>
                                        </a:rPr>
                                      </m:ctrlPr>
                                    </m:dPr>
                                    <m:e>
                                      <m:r>
                                        <a:rPr lang="en-US" altLang="zh-CN" i="1">
                                          <a:latin typeface="Cambria Math" panose="02040503050406030204" pitchFamily="18" charset="0"/>
                                        </a:rPr>
                                        <m:t>𝑖</m:t>
                                      </m:r>
                                    </m:e>
                                  </m:d>
                                </m:sup>
                              </m:sSup>
                              <m:d>
                                <m:dPr>
                                  <m:ctrlPr>
                                    <a:rPr lang="zh-CN" altLang="zh-CN" i="1">
                                      <a:latin typeface="Cambria Math" panose="02040503050406030204" pitchFamily="18" charset="0"/>
                                    </a:rPr>
                                  </m:ctrlPr>
                                </m:dPr>
                                <m:e>
                                  <m:r>
                                    <a:rPr lang="en-US" altLang="zh-CN" i="1">
                                      <a:latin typeface="Cambria Math" panose="02040503050406030204" pitchFamily="18" charset="0"/>
                                    </a:rPr>
                                    <m:t>0</m:t>
                                  </m:r>
                                </m:e>
                              </m:d>
                            </m:num>
                            <m:den>
                              <m:r>
                                <a:rPr lang="en-US" altLang="zh-CN" i="1">
                                  <a:latin typeface="Cambria Math" panose="02040503050406030204" pitchFamily="18" charset="0"/>
                                </a:rPr>
                                <m:t>𝑖</m:t>
                              </m:r>
                              <m:r>
                                <a:rPr lang="en-US" altLang="zh-CN" i="1">
                                  <a:latin typeface="Cambria Math" panose="02040503050406030204" pitchFamily="18" charset="0"/>
                                </a:rPr>
                                <m:t>!</m:t>
                              </m:r>
                            </m:den>
                          </m:f>
                        </m:e>
                      </m:nary>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𝑡</m:t>
                          </m:r>
                        </m:e>
                        <m:sup>
                          <m:r>
                            <a:rPr lang="en-US" altLang="zh-CN" i="1">
                              <a:latin typeface="Cambria Math" panose="02040503050406030204" pitchFamily="18" charset="0"/>
                            </a:rPr>
                            <m:t>𝑖</m:t>
                          </m:r>
                        </m:sup>
                      </m:sSup>
                      <m:r>
                        <a:rPr lang="en-US" altLang="zh-CN" i="1">
                          <a:latin typeface="Cambria Math" panose="02040503050406030204" pitchFamily="18" charset="0"/>
                        </a:rPr>
                        <m:t>+</m:t>
                      </m:r>
                      <m:r>
                        <a:rPr lang="en-US" altLang="zh-CN" i="1">
                          <a:latin typeface="Cambria Math" panose="02040503050406030204" pitchFamily="18" charset="0"/>
                        </a:rPr>
                        <m:t>𝑂</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𝑡</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𝑡</m:t>
                              </m:r>
                            </m:sub>
                          </m:sSub>
                        </m:sup>
                      </m:sSup>
                      <m:r>
                        <a:rPr lang="en-US" altLang="zh-CN" i="1">
                          <a:latin typeface="Cambria Math" panose="02040503050406030204" pitchFamily="18" charset="0"/>
                        </a:rPr>
                        <m:t>)</m:t>
                      </m:r>
                    </m:oMath>
                  </m:oMathPara>
                </a14:m>
                <a:endParaRPr lang="en-US" altLang="zh-CN" dirty="0"/>
              </a:p>
              <a:p>
                <a:endParaRPr lang="zh-CN" altLang="zh-CN" sz="1100"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sSup>
                        <m:sSupPr>
                          <m:ctrlPr>
                            <a:rPr lang="zh-CN" altLang="zh-CN" i="1">
                              <a:latin typeface="Cambria Math" panose="02040503050406030204" pitchFamily="18" charset="0"/>
                            </a:rPr>
                          </m:ctrlPr>
                        </m:sSupPr>
                        <m:e>
                          <m:d>
                            <m:dPr>
                              <m:begChr m:val="["/>
                              <m:endChr m:val="]"/>
                              <m:ctrlPr>
                                <a:rPr lang="zh-CN" altLang="zh-CN" i="1">
                                  <a:latin typeface="Cambria Math" panose="02040503050406030204" pitchFamily="18" charset="0"/>
                                </a:rPr>
                              </m:ctrlPr>
                            </m:dPr>
                            <m:e>
                              <m:eqArr>
                                <m:eqArrPr>
                                  <m:ctrlPr>
                                    <a:rPr lang="zh-CN" altLang="zh-CN" i="1">
                                      <a:latin typeface="Cambria Math" panose="02040503050406030204" pitchFamily="18" charset="0"/>
                                    </a:rPr>
                                  </m:ctrlPr>
                                </m:eqArrPr>
                                <m:e>
                                  <m:m>
                                    <m:mPr>
                                      <m:mcs>
                                        <m:mc>
                                          <m:mcPr>
                                            <m:count m:val="1"/>
                                            <m:mcJc m:val="center"/>
                                          </m:mcPr>
                                        </m:mc>
                                      </m:mcs>
                                      <m:ctrlPr>
                                        <a:rPr lang="zh-CN" altLang="zh-CN" i="1">
                                          <a:latin typeface="Cambria Math" panose="02040503050406030204" pitchFamily="18" charset="0"/>
                                        </a:rPr>
                                      </m:ctrlPr>
                                    </m:mPr>
                                    <m:mr>
                                      <m:e>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𝑇</m:t>
                                                </m:r>
                                              </m:e>
                                              <m:sup>
                                                <m:d>
                                                  <m:dPr>
                                                    <m:ctrlPr>
                                                      <a:rPr lang="zh-CN" altLang="zh-CN" i="1">
                                                        <a:latin typeface="Cambria Math" panose="02040503050406030204" pitchFamily="18" charset="0"/>
                                                      </a:rPr>
                                                    </m:ctrlPr>
                                                  </m:dPr>
                                                  <m:e>
                                                    <m:r>
                                                      <a:rPr lang="en-US" altLang="zh-CN" i="1">
                                                        <a:latin typeface="Cambria Math" panose="02040503050406030204" pitchFamily="18" charset="0"/>
                                                      </a:rPr>
                                                      <m:t>0</m:t>
                                                    </m:r>
                                                  </m:e>
                                                </m:d>
                                              </m:sup>
                                            </m:sSup>
                                            <m:d>
                                              <m:dPr>
                                                <m:ctrlPr>
                                                  <a:rPr lang="zh-CN" altLang="zh-CN" i="1">
                                                    <a:latin typeface="Cambria Math" panose="02040503050406030204" pitchFamily="18" charset="0"/>
                                                  </a:rPr>
                                                </m:ctrlPr>
                                              </m:dPr>
                                              <m:e>
                                                <m:r>
                                                  <a:rPr lang="en-US" altLang="zh-CN" i="1">
                                                    <a:latin typeface="Cambria Math" panose="02040503050406030204" pitchFamily="18" charset="0"/>
                                                  </a:rPr>
                                                  <m:t>0</m:t>
                                                </m:r>
                                              </m:e>
                                            </m:d>
                                          </m:num>
                                          <m:den>
                                            <m:r>
                                              <a:rPr lang="en-US" altLang="zh-CN" i="1">
                                                <a:latin typeface="Cambria Math" panose="02040503050406030204" pitchFamily="18" charset="0"/>
                                              </a:rPr>
                                              <m:t>0!</m:t>
                                            </m:r>
                                          </m:den>
                                        </m:f>
                                      </m:e>
                                    </m:mr>
                                    <m:mr>
                                      <m:e>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𝑇</m:t>
                                                </m:r>
                                              </m:e>
                                              <m:sup>
                                                <m:d>
                                                  <m:dPr>
                                                    <m:ctrlPr>
                                                      <a:rPr lang="zh-CN" altLang="zh-CN" i="1">
                                                        <a:latin typeface="Cambria Math" panose="02040503050406030204" pitchFamily="18" charset="0"/>
                                                      </a:rPr>
                                                    </m:ctrlPr>
                                                  </m:dPr>
                                                  <m:e>
                                                    <m:r>
                                                      <a:rPr lang="en-US" altLang="zh-CN" i="1">
                                                        <a:latin typeface="Cambria Math" panose="02040503050406030204" pitchFamily="18" charset="0"/>
                                                      </a:rPr>
                                                      <m:t>1</m:t>
                                                    </m:r>
                                                  </m:e>
                                                </m:d>
                                              </m:sup>
                                            </m:sSup>
                                            <m:d>
                                              <m:dPr>
                                                <m:ctrlPr>
                                                  <a:rPr lang="zh-CN" altLang="zh-CN" i="1">
                                                    <a:latin typeface="Cambria Math" panose="02040503050406030204" pitchFamily="18" charset="0"/>
                                                  </a:rPr>
                                                </m:ctrlPr>
                                              </m:dPr>
                                              <m:e>
                                                <m:r>
                                                  <a:rPr lang="en-US" altLang="zh-CN" i="1">
                                                    <a:latin typeface="Cambria Math" panose="02040503050406030204" pitchFamily="18" charset="0"/>
                                                  </a:rPr>
                                                  <m:t>0</m:t>
                                                </m:r>
                                              </m:e>
                                            </m:d>
                                          </m:num>
                                          <m:den>
                                            <m:r>
                                              <a:rPr lang="en-US" altLang="zh-CN" i="1">
                                                <a:latin typeface="Cambria Math" panose="02040503050406030204" pitchFamily="18" charset="0"/>
                                              </a:rPr>
                                              <m:t>1!</m:t>
                                            </m:r>
                                          </m:den>
                                        </m:f>
                                      </m:e>
                                    </m:mr>
                                    <m:mr>
                                      <m:e>
                                        <m:r>
                                          <a:rPr lang="en-US" altLang="zh-CN" i="1">
                                            <a:latin typeface="Cambria Math" panose="02040503050406030204" pitchFamily="18" charset="0"/>
                                          </a:rPr>
                                          <m:t>⋮</m:t>
                                        </m:r>
                                      </m:e>
                                    </m:mr>
                                  </m:m>
                                </m:e>
                                <m:e>
                                  <m:f>
                                    <m:fPr>
                                      <m:ctrlPr>
                                        <a:rPr lang="zh-CN" altLang="zh-CN" i="1">
                                          <a:latin typeface="Cambria Math" panose="02040503050406030204" pitchFamily="18" charset="0"/>
                                        </a:rPr>
                                      </m:ctrlPr>
                                    </m:fPr>
                                    <m:num>
                                      <m:sSup>
                                        <m:sSupPr>
                                          <m:ctrlPr>
                                            <a:rPr lang="zh-CN" altLang="zh-CN" i="1">
                                              <a:latin typeface="Cambria Math" panose="02040503050406030204" pitchFamily="18" charset="0"/>
                                            </a:rPr>
                                          </m:ctrlPr>
                                        </m:sSupPr>
                                        <m:e>
                                          <m:r>
                                            <a:rPr lang="en-US" altLang="zh-CN" i="1">
                                              <a:latin typeface="Cambria Math" panose="02040503050406030204" pitchFamily="18" charset="0"/>
                                            </a:rPr>
                                            <m:t>𝑇</m:t>
                                          </m:r>
                                        </m:e>
                                        <m:sup>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𝑡</m:t>
                                                  </m:r>
                                                </m:sub>
                                              </m:sSub>
                                            </m:e>
                                          </m:d>
                                        </m:sup>
                                      </m:sSup>
                                      <m:d>
                                        <m:dPr>
                                          <m:ctrlPr>
                                            <a:rPr lang="zh-CN" altLang="zh-CN" i="1">
                                              <a:latin typeface="Cambria Math" panose="02040503050406030204" pitchFamily="18" charset="0"/>
                                            </a:rPr>
                                          </m:ctrlPr>
                                        </m:dPr>
                                        <m:e>
                                          <m:r>
                                            <a:rPr lang="en-US" altLang="zh-CN" i="1">
                                              <a:latin typeface="Cambria Math" panose="02040503050406030204" pitchFamily="18" charset="0"/>
                                            </a:rPr>
                                            <m:t>0</m:t>
                                          </m:r>
                                        </m:e>
                                      </m:d>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𝑡</m:t>
                                          </m:r>
                                        </m:sub>
                                      </m:sSub>
                                      <m:r>
                                        <a:rPr lang="en-US" altLang="zh-CN" i="1">
                                          <a:latin typeface="Cambria Math" panose="02040503050406030204" pitchFamily="18" charset="0"/>
                                        </a:rPr>
                                        <m:t>!</m:t>
                                      </m:r>
                                    </m:den>
                                  </m:f>
                                </m:e>
                              </m:eqArr>
                            </m:e>
                          </m:d>
                        </m:e>
                        <m:sup>
                          <m:r>
                            <a:rPr lang="en-US" altLang="zh-CN" i="1">
                              <a:latin typeface="Cambria Math" panose="02040503050406030204" pitchFamily="18" charset="0"/>
                            </a:rPr>
                            <m:t>𝑇</m:t>
                          </m:r>
                        </m:sup>
                      </m:sSup>
                      <m:d>
                        <m:dPr>
                          <m:begChr m:val="["/>
                          <m:endChr m:val="]"/>
                          <m:ctrlPr>
                            <a:rPr lang="zh-CN" altLang="zh-CN" i="1">
                              <a:latin typeface="Cambria Math" panose="02040503050406030204" pitchFamily="18" charset="0"/>
                            </a:rPr>
                          </m:ctrlPr>
                        </m:dPr>
                        <m:e>
                          <m:eqArr>
                            <m:eqArrPr>
                              <m:ctrlPr>
                                <a:rPr lang="zh-CN" altLang="zh-CN" i="1">
                                  <a:latin typeface="Cambria Math" panose="02040503050406030204" pitchFamily="18" charset="0"/>
                                </a:rPr>
                              </m:ctrlPr>
                            </m:eqArrPr>
                            <m:e>
                              <m:m>
                                <m:mPr>
                                  <m:mcs>
                                    <m:mc>
                                      <m:mcPr>
                                        <m:count m:val="1"/>
                                        <m:mcJc m:val="center"/>
                                      </m:mcPr>
                                    </m:mc>
                                  </m:mcs>
                                  <m:ctrlPr>
                                    <a:rPr lang="zh-CN" altLang="zh-CN" i="1">
                                      <a:latin typeface="Cambria Math" panose="02040503050406030204" pitchFamily="18" charset="0"/>
                                    </a:rPr>
                                  </m:ctrlPr>
                                </m:mPr>
                                <m:mr>
                                  <m:e>
                                    <m:r>
                                      <a:rPr lang="en-US" altLang="zh-CN" i="1">
                                        <a:latin typeface="Cambria Math" panose="02040503050406030204" pitchFamily="18" charset="0"/>
                                      </a:rPr>
                                      <m:t>1</m:t>
                                    </m:r>
                                  </m:e>
                                </m:mr>
                                <m:mr>
                                  <m:e>
                                    <m:r>
                                      <a:rPr lang="en-US" altLang="zh-CN" i="1">
                                        <a:latin typeface="Cambria Math" panose="02040503050406030204" pitchFamily="18" charset="0"/>
                                      </a:rPr>
                                      <m:t>𝑡</m:t>
                                    </m:r>
                                  </m:e>
                                </m:mr>
                                <m:mr>
                                  <m:e>
                                    <m:r>
                                      <a:rPr lang="en-US" altLang="zh-CN" i="1">
                                        <a:latin typeface="Cambria Math" panose="02040503050406030204" pitchFamily="18" charset="0"/>
                                      </a:rPr>
                                      <m:t>⋮</m:t>
                                    </m:r>
                                  </m:e>
                                </m:mr>
                              </m:m>
                            </m:e>
                            <m:e>
                              <m:sSup>
                                <m:sSupPr>
                                  <m:ctrlPr>
                                    <a:rPr lang="zh-CN" altLang="zh-CN" i="1">
                                      <a:latin typeface="Cambria Math" panose="02040503050406030204" pitchFamily="18" charset="0"/>
                                    </a:rPr>
                                  </m:ctrlPr>
                                </m:sSupPr>
                                <m:e>
                                  <m:r>
                                    <a:rPr lang="en-US" altLang="zh-CN" i="1">
                                      <a:latin typeface="Cambria Math" panose="02040503050406030204" pitchFamily="18" charset="0"/>
                                    </a:rPr>
                                    <m:t>𝑡</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𝑡</m:t>
                                      </m:r>
                                    </m:sub>
                                  </m:sSub>
                                </m:sup>
                              </m:sSup>
                            </m:e>
                          </m:eqArr>
                        </m:e>
                      </m:d>
                      <m:r>
                        <a:rPr lang="en-US" altLang="zh-CN" i="1">
                          <a:latin typeface="Cambria Math" panose="02040503050406030204" pitchFamily="18" charset="0"/>
                        </a:rPr>
                        <m:t>=</m:t>
                      </m:r>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𝑇</m:t>
                          </m:r>
                        </m:e>
                      </m:acc>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m:oMathPara>
                </a14:m>
                <a:endParaRPr lang="zh-CN" altLang="en-US" dirty="0"/>
              </a:p>
            </p:txBody>
          </p:sp>
        </mc:Choice>
        <mc:Fallback xmlns="">
          <p:sp>
            <p:nvSpPr>
              <p:cNvPr id="9" name="文本框 8">
                <a:extLst>
                  <a:ext uri="{FF2B5EF4-FFF2-40B4-BE49-F238E27FC236}">
                    <a16:creationId xmlns:a16="http://schemas.microsoft.com/office/drawing/2014/main" id="{13849B0F-9947-4DAC-8FDA-80380A237269}"/>
                  </a:ext>
                </a:extLst>
              </p:cNvPr>
              <p:cNvSpPr txBox="1">
                <a:spLocks noRot="1" noChangeAspect="1" noMove="1" noResize="1" noEditPoints="1" noAdjustHandles="1" noChangeArrowheads="1" noChangeShapeType="1" noTextEdit="1"/>
              </p:cNvSpPr>
              <p:nvPr/>
            </p:nvSpPr>
            <p:spPr>
              <a:xfrm>
                <a:off x="7735549" y="1822575"/>
                <a:ext cx="2929072" cy="41163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BFB06E1-EC23-4A1D-A7FB-5F74B5D714B9}"/>
                  </a:ext>
                </a:extLst>
              </p:cNvPr>
              <p:cNvSpPr txBox="1"/>
              <p:nvPr/>
            </p:nvSpPr>
            <p:spPr>
              <a:xfrm>
                <a:off x="4205250" y="4275919"/>
                <a:ext cx="2815130" cy="963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000" i="1">
                              <a:latin typeface="Cambria Math" panose="02040503050406030204" pitchFamily="18" charset="0"/>
                            </a:rPr>
                          </m:ctrlPr>
                        </m:funcPr>
                        <m:fName>
                          <m:limLow>
                            <m:limLowPr>
                              <m:ctrlPr>
                                <a:rPr lang="en-US" altLang="zh-CN" sz="2000" i="1">
                                  <a:latin typeface="Cambria Math" panose="02040503050406030204" pitchFamily="18" charset="0"/>
                                </a:rPr>
                              </m:ctrlPr>
                            </m:limLowPr>
                            <m:e>
                              <m:r>
                                <m:rPr>
                                  <m:sty m:val="p"/>
                                </m:rPr>
                                <a:rPr lang="en-US" altLang="zh-CN" sz="2000" b="0" i="0">
                                  <a:latin typeface="Cambria Math" panose="02040503050406030204" pitchFamily="18" charset="0"/>
                                </a:rPr>
                                <m:t>min</m:t>
                              </m:r>
                            </m:e>
                            <m:lim>
                              <m:acc>
                                <m:accPr>
                                  <m:chr m:val="̂"/>
                                  <m:ctrlPr>
                                    <a:rPr lang="en-US" altLang="zh-CN" sz="2000" i="1">
                                      <a:latin typeface="Cambria Math" panose="02040503050406030204" pitchFamily="18" charset="0"/>
                                    </a:rPr>
                                  </m:ctrlPr>
                                </m:accPr>
                                <m:e>
                                  <m:r>
                                    <a:rPr lang="en-US" altLang="zh-CN" sz="2000" b="0" i="1">
                                      <a:latin typeface="Cambria Math" panose="02040503050406030204" pitchFamily="18" charset="0"/>
                                    </a:rPr>
                                    <m:t>𝑇</m:t>
                                  </m:r>
                                </m:e>
                              </m:acc>
                              <m:r>
                                <a:rPr lang="en-US" altLang="zh-CN" sz="2000" b="0" i="1">
                                  <a:latin typeface="Cambria Math" panose="02040503050406030204" pitchFamily="18" charset="0"/>
                                </a:rPr>
                                <m:t>(</m:t>
                              </m:r>
                              <m:r>
                                <a:rPr lang="en-US" altLang="zh-CN" sz="2000" b="0" i="1">
                                  <a:latin typeface="Cambria Math" panose="02040503050406030204" pitchFamily="18" charset="0"/>
                                  <a:ea typeface="Cambria Math" panose="02040503050406030204" pitchFamily="18" charset="0"/>
                                </a:rPr>
                                <m:t>∙)</m:t>
                              </m:r>
                            </m:lim>
                          </m:limLow>
                        </m:fName>
                        <m:e>
                          <m:nary>
                            <m:naryPr>
                              <m:chr m:val="∑"/>
                              <m:ctrlPr>
                                <a:rPr lang="en-US" altLang="zh-CN" sz="2000" i="1">
                                  <a:latin typeface="Cambria Math" panose="02040503050406030204" pitchFamily="18" charset="0"/>
                                </a:rPr>
                              </m:ctrlPr>
                            </m:naryPr>
                            <m:sub>
                              <m:r>
                                <m:rPr>
                                  <m:brk m:alnAt="23"/>
                                </m:rPr>
                                <a:rPr lang="en-US" altLang="zh-CN" sz="2000" b="0" i="1">
                                  <a:latin typeface="Cambria Math" panose="02040503050406030204" pitchFamily="18" charset="0"/>
                                </a:rPr>
                                <m:t>𝑖</m:t>
                              </m:r>
                              <m:r>
                                <a:rPr lang="en-US" altLang="zh-CN" sz="2000" b="0" i="1">
                                  <a:latin typeface="Cambria Math" panose="02040503050406030204" pitchFamily="18" charset="0"/>
                                </a:rPr>
                                <m:t>=</m:t>
                              </m:r>
                              <m:r>
                                <m:rPr>
                                  <m:brk m:alnAt="23"/>
                                </m:rPr>
                                <a:rPr lang="en-US" altLang="zh-CN" sz="2000" b="0" i="1">
                                  <a:latin typeface="Cambria Math" panose="02040503050406030204" pitchFamily="18" charset="0"/>
                                </a:rPr>
                                <m:t>0</m:t>
                              </m:r>
                            </m:sub>
                            <m:sup>
                              <m:r>
                                <a:rPr lang="en-US" altLang="zh-CN" sz="2000" b="0" i="1">
                                  <a:latin typeface="Cambria Math" panose="02040503050406030204" pitchFamily="18" charset="0"/>
                                </a:rPr>
                                <m:t>𝐿</m:t>
                              </m:r>
                            </m:sup>
                            <m:e>
                              <m:r>
                                <a:rPr lang="en-US" altLang="zh-CN" sz="2000" b="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b="0" i="1">
                                      <a:latin typeface="Cambria Math" panose="02040503050406030204" pitchFamily="18" charset="0"/>
                                      <a:ea typeface="Cambria Math" panose="02040503050406030204" pitchFamily="18" charset="0"/>
                                    </a:rPr>
                                    <m:t>𝑇</m:t>
                                  </m:r>
                                </m:e>
                              </m:acc>
                              <m:d>
                                <m:dPr>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b="0" i="1">
                                          <a:latin typeface="Cambria Math" panose="02040503050406030204" pitchFamily="18" charset="0"/>
                                          <a:ea typeface="Cambria Math" panose="02040503050406030204" pitchFamily="18" charset="0"/>
                                        </a:rPr>
                                        <m:t>𝑡</m:t>
                                      </m:r>
                                    </m:e>
                                    <m:sub>
                                      <m:r>
                                        <a:rPr lang="en-US" altLang="zh-CN" sz="2000" b="0" i="1">
                                          <a:latin typeface="Cambria Math" panose="02040503050406030204" pitchFamily="18" charset="0"/>
                                          <a:ea typeface="Cambria Math" panose="02040503050406030204" pitchFamily="18" charset="0"/>
                                        </a:rPr>
                                        <m:t>𝑖</m:t>
                                      </m:r>
                                    </m:sub>
                                  </m:sSub>
                                </m:e>
                              </m:d>
                              <m:r>
                                <a:rPr lang="en-US" altLang="zh-CN" sz="2000" b="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b="0" i="1">
                                      <a:latin typeface="Cambria Math" panose="02040503050406030204" pitchFamily="18" charset="0"/>
                                      <a:ea typeface="Cambria Math" panose="02040503050406030204" pitchFamily="18" charset="0"/>
                                    </a:rPr>
                                    <m:t>𝑝</m:t>
                                  </m:r>
                                </m:e>
                                <m:sub>
                                  <m:r>
                                    <a:rPr lang="en-US" altLang="zh-CN" sz="2000" b="0" i="1">
                                      <a:latin typeface="Cambria Math" panose="02040503050406030204" pitchFamily="18" charset="0"/>
                                      <a:ea typeface="Cambria Math" panose="02040503050406030204" pitchFamily="18" charset="0"/>
                                    </a:rPr>
                                    <m:t>𝑖</m:t>
                                  </m:r>
                                </m:sub>
                              </m:sSub>
                              <m:sSubSup>
                                <m:sSubSupPr>
                                  <m:ctrlPr>
                                    <a:rPr lang="en-US" altLang="zh-CN" sz="2000" i="1">
                                      <a:latin typeface="Cambria Math" panose="02040503050406030204" pitchFamily="18" charset="0"/>
                                      <a:ea typeface="Cambria Math" panose="02040503050406030204" pitchFamily="18" charset="0"/>
                                    </a:rPr>
                                  </m:ctrlPr>
                                </m:sSubSupPr>
                                <m:e>
                                  <m:r>
                                    <a:rPr lang="en-US" altLang="zh-CN" sz="2000" b="0" i="1">
                                      <a:latin typeface="Cambria Math" panose="02040503050406030204" pitchFamily="18" charset="0"/>
                                      <a:ea typeface="Cambria Math" panose="02040503050406030204" pitchFamily="18" charset="0"/>
                                    </a:rPr>
                                    <m:t>∥</m:t>
                                  </m:r>
                                </m:e>
                                <m:sub>
                                  <m:r>
                                    <a:rPr lang="en-US" altLang="zh-CN" sz="2000" b="0" i="1">
                                      <a:latin typeface="Cambria Math" panose="02040503050406030204" pitchFamily="18" charset="0"/>
                                      <a:ea typeface="Cambria Math" panose="02040503050406030204" pitchFamily="18" charset="0"/>
                                    </a:rPr>
                                    <m:t>2</m:t>
                                  </m:r>
                                </m:sub>
                                <m:sup>
                                  <m:r>
                                    <a:rPr lang="en-US" altLang="zh-CN" sz="2000" b="0" i="1">
                                      <a:latin typeface="Cambria Math" panose="02040503050406030204" pitchFamily="18" charset="0"/>
                                      <a:ea typeface="Cambria Math" panose="02040503050406030204" pitchFamily="18" charset="0"/>
                                    </a:rPr>
                                    <m:t>2</m:t>
                                  </m:r>
                                </m:sup>
                              </m:sSubSup>
                            </m:e>
                          </m:nary>
                        </m:e>
                      </m:func>
                    </m:oMath>
                  </m:oMathPara>
                </a14:m>
                <a:endParaRPr lang="zh-CN" altLang="en-US" sz="2000" dirty="0"/>
              </a:p>
            </p:txBody>
          </p:sp>
        </mc:Choice>
        <mc:Fallback xmlns="">
          <p:sp>
            <p:nvSpPr>
              <p:cNvPr id="11" name="文本框 10">
                <a:extLst>
                  <a:ext uri="{FF2B5EF4-FFF2-40B4-BE49-F238E27FC236}">
                    <a16:creationId xmlns:a16="http://schemas.microsoft.com/office/drawing/2014/main" id="{EBFB06E1-EC23-4A1D-A7FB-5F74B5D714B9}"/>
                  </a:ext>
                </a:extLst>
              </p:cNvPr>
              <p:cNvSpPr txBox="1">
                <a:spLocks noRot="1" noChangeAspect="1" noMove="1" noResize="1" noEditPoints="1" noAdjustHandles="1" noChangeArrowheads="1" noChangeShapeType="1" noTextEdit="1"/>
              </p:cNvSpPr>
              <p:nvPr/>
            </p:nvSpPr>
            <p:spPr>
              <a:xfrm>
                <a:off x="4205250" y="4275919"/>
                <a:ext cx="2815130" cy="96385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1098630"/>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9</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2236510"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预测模块</a:t>
            </a:r>
          </a:p>
        </p:txBody>
      </p:sp>
      <p:sp>
        <p:nvSpPr>
          <p:cNvPr id="8" name="文本框 7">
            <a:extLst>
              <a:ext uri="{FF2B5EF4-FFF2-40B4-BE49-F238E27FC236}">
                <a16:creationId xmlns:a16="http://schemas.microsoft.com/office/drawing/2014/main" id="{71187AEC-FF57-469E-8799-322BEAA0A264}"/>
              </a:ext>
            </a:extLst>
          </p:cNvPr>
          <p:cNvSpPr txBox="1"/>
          <p:nvPr/>
        </p:nvSpPr>
        <p:spPr>
          <a:xfrm>
            <a:off x="838200" y="1443533"/>
            <a:ext cx="2839239" cy="369332"/>
          </a:xfrm>
          <a:prstGeom prst="rect">
            <a:avLst/>
          </a:prstGeom>
          <a:noFill/>
        </p:spPr>
        <p:txBody>
          <a:bodyPr wrap="none" rtlCol="0">
            <a:spAutoFit/>
          </a:bodyPr>
          <a:lstStyle/>
          <a:p>
            <a:pPr marL="342900" indent="-34290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轨迹预测仿真测试结果</a:t>
            </a:r>
          </a:p>
        </p:txBody>
      </p:sp>
      <p:pic>
        <p:nvPicPr>
          <p:cNvPr id="10" name="图片 9">
            <a:extLst>
              <a:ext uri="{FF2B5EF4-FFF2-40B4-BE49-F238E27FC236}">
                <a16:creationId xmlns:a16="http://schemas.microsoft.com/office/drawing/2014/main" id="{18BAF63D-CF07-4E62-8D67-646ED1485FE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706410" y="1628199"/>
            <a:ext cx="8779180" cy="4834250"/>
          </a:xfrm>
          <a:prstGeom prst="rect">
            <a:avLst/>
          </a:prstGeom>
        </p:spPr>
      </p:pic>
      <p:sp>
        <p:nvSpPr>
          <p:cNvPr id="4" name="矩形 3">
            <a:extLst>
              <a:ext uri="{FF2B5EF4-FFF2-40B4-BE49-F238E27FC236}">
                <a16:creationId xmlns:a16="http://schemas.microsoft.com/office/drawing/2014/main" id="{BBE76451-0789-4F71-90D6-BBB073660C00}"/>
              </a:ext>
            </a:extLst>
          </p:cNvPr>
          <p:cNvSpPr/>
          <p:nvPr/>
        </p:nvSpPr>
        <p:spPr>
          <a:xfrm>
            <a:off x="9056280" y="2172680"/>
            <a:ext cx="961927" cy="28916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E4E4021-F6CC-42FA-B767-036559F35FB4}"/>
              </a:ext>
            </a:extLst>
          </p:cNvPr>
          <p:cNvSpPr/>
          <p:nvPr/>
        </p:nvSpPr>
        <p:spPr>
          <a:xfrm>
            <a:off x="9080564" y="3372526"/>
            <a:ext cx="961927" cy="28916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EDCC2ED-0E6E-4BA2-921B-686AAF476E25}"/>
              </a:ext>
            </a:extLst>
          </p:cNvPr>
          <p:cNvSpPr/>
          <p:nvPr/>
        </p:nvSpPr>
        <p:spPr>
          <a:xfrm>
            <a:off x="9021948" y="4644460"/>
            <a:ext cx="961927" cy="28916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8696304-62BF-468A-BA6F-36E413DA6782}"/>
              </a:ext>
            </a:extLst>
          </p:cNvPr>
          <p:cNvSpPr/>
          <p:nvPr/>
        </p:nvSpPr>
        <p:spPr>
          <a:xfrm>
            <a:off x="9046232" y="5844306"/>
            <a:ext cx="961927" cy="28916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0798660"/>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1639</TotalTime>
  <Words>2881</Words>
  <Application>Microsoft Office PowerPoint</Application>
  <PresentationFormat>宽屏</PresentationFormat>
  <Paragraphs>295</Paragraphs>
  <Slides>21</Slides>
  <Notes>18</Notes>
  <HiddenSlides>0</HiddenSlides>
  <MMClips>2</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21</vt:i4>
      </vt:variant>
    </vt:vector>
  </HeadingPairs>
  <TitlesOfParts>
    <vt:vector size="34" baseType="lpstr">
      <vt:lpstr>等线</vt:lpstr>
      <vt:lpstr>等线 Light</vt:lpstr>
      <vt:lpstr>华文行楷</vt:lpstr>
      <vt:lpstr>华文新魏</vt:lpstr>
      <vt:lpstr>华文中宋</vt:lpstr>
      <vt:lpstr>宋体</vt:lpstr>
      <vt:lpstr>微软雅黑</vt:lpstr>
      <vt:lpstr>Arial</vt:lpstr>
      <vt:lpstr>Cambria Math</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cd Qu</dc:creator>
  <cp:lastModifiedBy>cd Qu</cp:lastModifiedBy>
  <cp:revision>99</cp:revision>
  <dcterms:created xsi:type="dcterms:W3CDTF">2021-06-01T10:58:19Z</dcterms:created>
  <dcterms:modified xsi:type="dcterms:W3CDTF">2021-06-09T12:28:03Z</dcterms:modified>
</cp:coreProperties>
</file>